
<file path=[Content_Types].xml><?xml version="1.0" encoding="utf-8"?>
<Types xmlns="http://schemas.openxmlformats.org/package/2006/content-types">
  <Default Extension="bin" ContentType="application/vnd.openxmlformats-officedocument.oleObject"/>
  <Default Extension="emf" ContentType="image/x-em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94"/>
  </p:notesMasterIdLst>
  <p:sldIdLst>
    <p:sldId id="284" r:id="rId5"/>
    <p:sldId id="371" r:id="rId6"/>
    <p:sldId id="372" r:id="rId7"/>
    <p:sldId id="303" r:id="rId8"/>
    <p:sldId id="258" r:id="rId9"/>
    <p:sldId id="259" r:id="rId10"/>
    <p:sldId id="260" r:id="rId11"/>
    <p:sldId id="264" r:id="rId12"/>
    <p:sldId id="262" r:id="rId13"/>
    <p:sldId id="265" r:id="rId14"/>
    <p:sldId id="266" r:id="rId15"/>
    <p:sldId id="268" r:id="rId16"/>
    <p:sldId id="269" r:id="rId17"/>
    <p:sldId id="267" r:id="rId18"/>
    <p:sldId id="271" r:id="rId19"/>
    <p:sldId id="270" r:id="rId20"/>
    <p:sldId id="272" r:id="rId21"/>
    <p:sldId id="273" r:id="rId22"/>
    <p:sldId id="274" r:id="rId23"/>
    <p:sldId id="275" r:id="rId24"/>
    <p:sldId id="276" r:id="rId25"/>
    <p:sldId id="277" r:id="rId26"/>
    <p:sldId id="278" r:id="rId27"/>
    <p:sldId id="373" r:id="rId28"/>
    <p:sldId id="285" r:id="rId29"/>
    <p:sldId id="279" r:id="rId30"/>
    <p:sldId id="280" r:id="rId31"/>
    <p:sldId id="281" r:id="rId32"/>
    <p:sldId id="286" r:id="rId33"/>
    <p:sldId id="282" r:id="rId34"/>
    <p:sldId id="283" r:id="rId35"/>
    <p:sldId id="305" r:id="rId36"/>
    <p:sldId id="304" r:id="rId37"/>
    <p:sldId id="345" r:id="rId38"/>
    <p:sldId id="287" r:id="rId39"/>
    <p:sldId id="288" r:id="rId40"/>
    <p:sldId id="353" r:id="rId41"/>
    <p:sldId id="289" r:id="rId42"/>
    <p:sldId id="290" r:id="rId43"/>
    <p:sldId id="291" r:id="rId44"/>
    <p:sldId id="301" r:id="rId45"/>
    <p:sldId id="299" r:id="rId46"/>
    <p:sldId id="300" r:id="rId47"/>
    <p:sldId id="296" r:id="rId48"/>
    <p:sldId id="297" r:id="rId49"/>
    <p:sldId id="302" r:id="rId50"/>
    <p:sldId id="306" r:id="rId51"/>
    <p:sldId id="307" r:id="rId52"/>
    <p:sldId id="311" r:id="rId53"/>
    <p:sldId id="312" r:id="rId54"/>
    <p:sldId id="313" r:id="rId55"/>
    <p:sldId id="314" r:id="rId56"/>
    <p:sldId id="347" r:id="rId57"/>
    <p:sldId id="348" r:id="rId58"/>
    <p:sldId id="349" r:id="rId59"/>
    <p:sldId id="315" r:id="rId60"/>
    <p:sldId id="337" r:id="rId61"/>
    <p:sldId id="346" r:id="rId62"/>
    <p:sldId id="316" r:id="rId63"/>
    <p:sldId id="317" r:id="rId64"/>
    <p:sldId id="350" r:id="rId65"/>
    <p:sldId id="318" r:id="rId66"/>
    <p:sldId id="319" r:id="rId67"/>
    <p:sldId id="354" r:id="rId68"/>
    <p:sldId id="355" r:id="rId69"/>
    <p:sldId id="320" r:id="rId70"/>
    <p:sldId id="338" r:id="rId71"/>
    <p:sldId id="339" r:id="rId72"/>
    <p:sldId id="322" r:id="rId73"/>
    <p:sldId id="340" r:id="rId74"/>
    <p:sldId id="323" r:id="rId75"/>
    <p:sldId id="324" r:id="rId76"/>
    <p:sldId id="325" r:id="rId77"/>
    <p:sldId id="326" r:id="rId78"/>
    <p:sldId id="341" r:id="rId79"/>
    <p:sldId id="351" r:id="rId80"/>
    <p:sldId id="352" r:id="rId81"/>
    <p:sldId id="327" r:id="rId82"/>
    <p:sldId id="328" r:id="rId83"/>
    <p:sldId id="329" r:id="rId84"/>
    <p:sldId id="330" r:id="rId85"/>
    <p:sldId id="332" r:id="rId86"/>
    <p:sldId id="342" r:id="rId87"/>
    <p:sldId id="333" r:id="rId88"/>
    <p:sldId id="334" r:id="rId89"/>
    <p:sldId id="331" r:id="rId90"/>
    <p:sldId id="335" r:id="rId91"/>
    <p:sldId id="343" r:id="rId92"/>
    <p:sldId id="344" r:id="rId9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C4BF"/>
    <a:srgbClr val="E9C46A"/>
    <a:srgbClr val="97EFD3"/>
    <a:srgbClr val="F15574"/>
    <a:srgbClr val="F4EBE8"/>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2" d="100"/>
          <a:sy n="82" d="100"/>
        </p:scale>
        <p:origin x="720"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presProps" Target="presProps.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99"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5/3/2025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5.xml"/><Relationship Id="rId4" Type="http://schemas.openxmlformats.org/officeDocument/2006/relationships/image" Target="../media/image28.png"/></Relationships>
</file>

<file path=ppt/slides/_rels/slide2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hyperlink" Target="https://medium.com/analytics-vidhya/how-to-interpret-result-from-linear-regression-3f7ae7679ef9" TargetMode="External"/><Relationship Id="rId2" Type="http://schemas.openxmlformats.org/officeDocument/2006/relationships/hyperlink" Target="https://jyotiyadav99111.medium.com/statistics-how-should-i-interpret-results-of-ols-3bde1ebeec01" TargetMode="External"/><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image" Target="../media/image77.png"/><Relationship Id="rId1" Type="http://schemas.openxmlformats.org/officeDocument/2006/relationships/slideLayout" Target="../slideLayouts/slideLayout5.xml"/><Relationship Id="rId4" Type="http://schemas.openxmlformats.org/officeDocument/2006/relationships/image" Target="../media/image78.emf"/></Relationships>
</file>

<file path=ppt/slides/_rels/slide7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4945222" y="4329684"/>
            <a:ext cx="4873752" cy="630936"/>
          </a:xfrm>
        </p:spPr>
        <p:txBody>
          <a:bodyPr/>
          <a:lstStyle/>
          <a:p>
            <a:r>
              <a:rPr lang="en-US" sz="4000" dirty="0">
                <a:latin typeface="Arial" panose="020B0604020202020204" pitchFamily="34" charset="0"/>
                <a:cs typeface="Arial" panose="020B0604020202020204" pitchFamily="34" charset="0"/>
              </a:rPr>
              <a:t>Noble Xavier</a:t>
            </a:r>
          </a:p>
          <a:p>
            <a:endParaRPr lang="en-US" dirty="0"/>
          </a:p>
        </p:txBody>
      </p:sp>
      <p:sp>
        <p:nvSpPr>
          <p:cNvPr id="4" name="Title 3">
            <a:extLst>
              <a:ext uri="{FF2B5EF4-FFF2-40B4-BE49-F238E27FC236}">
                <a16:creationId xmlns:a16="http://schemas.microsoft.com/office/drawing/2014/main" id="{B7B90D92-1819-3D47-8648-D3DB3B00FFFB}"/>
              </a:ext>
            </a:extLst>
          </p:cNvPr>
          <p:cNvSpPr>
            <a:spLocks noGrp="1"/>
          </p:cNvSpPr>
          <p:nvPr>
            <p:ph type="ctrTitle"/>
          </p:nvPr>
        </p:nvSpPr>
        <p:spPr>
          <a:xfrm>
            <a:off x="1463039" y="2240280"/>
            <a:ext cx="9192520" cy="1709928"/>
          </a:xfrm>
        </p:spPr>
        <p:txBody>
          <a:bodyPr/>
          <a:lstStyle/>
          <a:p>
            <a:r>
              <a:rPr lang="en-IN" sz="4800" dirty="0">
                <a:latin typeface="Arial Rounded MT Bold" panose="020F0704030504030204" pitchFamily="34" charset="0"/>
              </a:rPr>
              <a:t>Linear Regression</a:t>
            </a:r>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070124-5BAD-46A6-A95F-368D1804214B}"/>
              </a:ext>
            </a:extLst>
          </p:cNvPr>
          <p:cNvPicPr>
            <a:picLocks noChangeAspect="1"/>
          </p:cNvPicPr>
          <p:nvPr/>
        </p:nvPicPr>
        <p:blipFill>
          <a:blip r:embed="rId2"/>
          <a:stretch>
            <a:fillRect/>
          </a:stretch>
        </p:blipFill>
        <p:spPr>
          <a:xfrm>
            <a:off x="727519" y="492251"/>
            <a:ext cx="9760649" cy="5976407"/>
          </a:xfrm>
          <a:prstGeom prst="rect">
            <a:avLst/>
          </a:prstGeom>
        </p:spPr>
      </p:pic>
    </p:spTree>
    <p:extLst>
      <p:ext uri="{BB962C8B-B14F-4D97-AF65-F5344CB8AC3E}">
        <p14:creationId xmlns:p14="http://schemas.microsoft.com/office/powerpoint/2010/main" val="83581384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9A03C5C-8267-4B36-B987-B719E3C4F0B3}"/>
              </a:ext>
            </a:extLst>
          </p:cNvPr>
          <p:cNvPicPr>
            <a:picLocks noGrp="1" noChangeAspect="1"/>
          </p:cNvPicPr>
          <p:nvPr>
            <p:ph idx="1"/>
          </p:nvPr>
        </p:nvPicPr>
        <p:blipFill>
          <a:blip r:embed="rId2"/>
          <a:stretch>
            <a:fillRect/>
          </a:stretch>
        </p:blipFill>
        <p:spPr>
          <a:xfrm>
            <a:off x="761648" y="613409"/>
            <a:ext cx="8437216" cy="5460583"/>
          </a:xfrm>
          <a:prstGeom prst="rect">
            <a:avLst/>
          </a:prstGeom>
        </p:spPr>
      </p:pic>
    </p:spTree>
    <p:extLst>
      <p:ext uri="{BB962C8B-B14F-4D97-AF65-F5344CB8AC3E}">
        <p14:creationId xmlns:p14="http://schemas.microsoft.com/office/powerpoint/2010/main" val="24937945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15748DE-F879-4D1B-8BF2-2613B42B72BE}"/>
              </a:ext>
            </a:extLst>
          </p:cNvPr>
          <p:cNvPicPr>
            <a:picLocks noGrp="1" noChangeAspect="1"/>
          </p:cNvPicPr>
          <p:nvPr>
            <p:ph idx="1"/>
          </p:nvPr>
        </p:nvPicPr>
        <p:blipFill>
          <a:blip r:embed="rId2"/>
          <a:stretch>
            <a:fillRect/>
          </a:stretch>
        </p:blipFill>
        <p:spPr>
          <a:xfrm>
            <a:off x="1014507" y="339090"/>
            <a:ext cx="8193501" cy="4965140"/>
          </a:xfrm>
          <a:prstGeom prst="rect">
            <a:avLst/>
          </a:prstGeom>
        </p:spPr>
      </p:pic>
    </p:spTree>
    <p:extLst>
      <p:ext uri="{BB962C8B-B14F-4D97-AF65-F5344CB8AC3E}">
        <p14:creationId xmlns:p14="http://schemas.microsoft.com/office/powerpoint/2010/main" val="906615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70475B-7770-4514-95C4-CD95AE63D9B6}"/>
              </a:ext>
            </a:extLst>
          </p:cNvPr>
          <p:cNvPicPr>
            <a:picLocks noChangeAspect="1"/>
          </p:cNvPicPr>
          <p:nvPr/>
        </p:nvPicPr>
        <p:blipFill>
          <a:blip r:embed="rId2"/>
          <a:stretch>
            <a:fillRect/>
          </a:stretch>
        </p:blipFill>
        <p:spPr>
          <a:xfrm>
            <a:off x="989838" y="419481"/>
            <a:ext cx="8986266" cy="6089678"/>
          </a:xfrm>
          <a:prstGeom prst="rect">
            <a:avLst/>
          </a:prstGeom>
        </p:spPr>
      </p:pic>
    </p:spTree>
    <p:extLst>
      <p:ext uri="{BB962C8B-B14F-4D97-AF65-F5344CB8AC3E}">
        <p14:creationId xmlns:p14="http://schemas.microsoft.com/office/powerpoint/2010/main" val="32203230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38683CC-50EC-494F-8BCE-4E65E8F3DD21}"/>
              </a:ext>
            </a:extLst>
          </p:cNvPr>
          <p:cNvPicPr>
            <a:picLocks noChangeAspect="1"/>
          </p:cNvPicPr>
          <p:nvPr/>
        </p:nvPicPr>
        <p:blipFill>
          <a:blip r:embed="rId2"/>
          <a:stretch>
            <a:fillRect/>
          </a:stretch>
        </p:blipFill>
        <p:spPr>
          <a:xfrm>
            <a:off x="499681" y="313679"/>
            <a:ext cx="9650159" cy="5987236"/>
          </a:xfrm>
          <a:prstGeom prst="rect">
            <a:avLst/>
          </a:prstGeom>
        </p:spPr>
      </p:pic>
    </p:spTree>
    <p:extLst>
      <p:ext uri="{BB962C8B-B14F-4D97-AF65-F5344CB8AC3E}">
        <p14:creationId xmlns:p14="http://schemas.microsoft.com/office/powerpoint/2010/main" val="15805323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96F5B-6A46-47A4-AC73-E6EF1809F1A4}"/>
              </a:ext>
            </a:extLst>
          </p:cNvPr>
          <p:cNvSpPr>
            <a:spLocks noGrp="1"/>
          </p:cNvSpPr>
          <p:nvPr>
            <p:ph type="title"/>
          </p:nvPr>
        </p:nvSpPr>
        <p:spPr>
          <a:xfrm>
            <a:off x="1014379" y="88392"/>
            <a:ext cx="10353762" cy="1257300"/>
          </a:xfrm>
        </p:spPr>
        <p:txBody>
          <a:bodyPr>
            <a:normAutofit/>
          </a:bodyPr>
          <a:lstStyle/>
          <a:p>
            <a:r>
              <a:rPr lang="en-IN" sz="3600" dirty="0"/>
              <a:t>Data Set</a:t>
            </a:r>
          </a:p>
        </p:txBody>
      </p:sp>
      <p:pic>
        <p:nvPicPr>
          <p:cNvPr id="4" name="Content Placeholder 3">
            <a:extLst>
              <a:ext uri="{FF2B5EF4-FFF2-40B4-BE49-F238E27FC236}">
                <a16:creationId xmlns:a16="http://schemas.microsoft.com/office/drawing/2014/main" id="{E5EE2A4C-9F24-474D-A105-8790F617D062}"/>
              </a:ext>
            </a:extLst>
          </p:cNvPr>
          <p:cNvPicPr>
            <a:picLocks noGrp="1" noChangeAspect="1"/>
          </p:cNvPicPr>
          <p:nvPr>
            <p:ph idx="1"/>
          </p:nvPr>
        </p:nvPicPr>
        <p:blipFill>
          <a:blip r:embed="rId2"/>
          <a:stretch>
            <a:fillRect/>
          </a:stretch>
        </p:blipFill>
        <p:spPr>
          <a:xfrm>
            <a:off x="1269696" y="1149533"/>
            <a:ext cx="5652312" cy="5620075"/>
          </a:xfrm>
          <a:prstGeom prst="rect">
            <a:avLst/>
          </a:prstGeom>
        </p:spPr>
      </p:pic>
    </p:spTree>
    <p:extLst>
      <p:ext uri="{BB962C8B-B14F-4D97-AF65-F5344CB8AC3E}">
        <p14:creationId xmlns:p14="http://schemas.microsoft.com/office/powerpoint/2010/main" val="152274170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E5821D4-9374-4FD5-9B77-B13B8DD5E649}"/>
              </a:ext>
            </a:extLst>
          </p:cNvPr>
          <p:cNvPicPr>
            <a:picLocks noChangeAspect="1"/>
          </p:cNvPicPr>
          <p:nvPr/>
        </p:nvPicPr>
        <p:blipFill>
          <a:blip r:embed="rId2"/>
          <a:stretch>
            <a:fillRect/>
          </a:stretch>
        </p:blipFill>
        <p:spPr>
          <a:xfrm>
            <a:off x="1565719" y="448818"/>
            <a:ext cx="6764465" cy="5707858"/>
          </a:xfrm>
          <a:prstGeom prst="rect">
            <a:avLst/>
          </a:prstGeom>
        </p:spPr>
      </p:pic>
    </p:spTree>
    <p:extLst>
      <p:ext uri="{BB962C8B-B14F-4D97-AF65-F5344CB8AC3E}">
        <p14:creationId xmlns:p14="http://schemas.microsoft.com/office/powerpoint/2010/main" val="33490794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17BB5FDD-56C1-496D-A3E4-F2A632DC228C}"/>
              </a:ext>
            </a:extLst>
          </p:cNvPr>
          <p:cNvPicPr>
            <a:picLocks noChangeAspect="1"/>
          </p:cNvPicPr>
          <p:nvPr/>
        </p:nvPicPr>
        <p:blipFill>
          <a:blip r:embed="rId2"/>
          <a:stretch>
            <a:fillRect/>
          </a:stretch>
        </p:blipFill>
        <p:spPr>
          <a:xfrm>
            <a:off x="957071" y="615886"/>
            <a:ext cx="9544885" cy="3215450"/>
          </a:xfrm>
          <a:prstGeom prst="rect">
            <a:avLst/>
          </a:prstGeom>
        </p:spPr>
      </p:pic>
      <p:sp>
        <p:nvSpPr>
          <p:cNvPr id="5" name="TextBox 4">
            <a:extLst>
              <a:ext uri="{FF2B5EF4-FFF2-40B4-BE49-F238E27FC236}">
                <a16:creationId xmlns:a16="http://schemas.microsoft.com/office/drawing/2014/main" id="{CFDBCE8C-F66E-4AAC-90D6-F256D606D6BF}"/>
              </a:ext>
            </a:extLst>
          </p:cNvPr>
          <p:cNvSpPr txBox="1"/>
          <p:nvPr/>
        </p:nvSpPr>
        <p:spPr>
          <a:xfrm>
            <a:off x="2130552" y="4206240"/>
            <a:ext cx="8991538"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X1 and X2 are highly related their value is almost  nearing 1</a:t>
            </a:r>
          </a:p>
        </p:txBody>
      </p:sp>
    </p:spTree>
    <p:extLst>
      <p:ext uri="{BB962C8B-B14F-4D97-AF65-F5344CB8AC3E}">
        <p14:creationId xmlns:p14="http://schemas.microsoft.com/office/powerpoint/2010/main" val="1594707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CCF2AD37-8AE4-47D1-B2D2-73EC6344827D}"/>
              </a:ext>
            </a:extLst>
          </p:cNvPr>
          <p:cNvPicPr>
            <a:picLocks noGrp="1" noChangeAspect="1"/>
          </p:cNvPicPr>
          <p:nvPr>
            <p:ph idx="1"/>
          </p:nvPr>
        </p:nvPicPr>
        <p:blipFill>
          <a:blip r:embed="rId2"/>
          <a:stretch>
            <a:fillRect/>
          </a:stretch>
        </p:blipFill>
        <p:spPr>
          <a:xfrm>
            <a:off x="841932" y="512826"/>
            <a:ext cx="8137476" cy="5023004"/>
          </a:xfrm>
          <a:prstGeom prst="rect">
            <a:avLst/>
          </a:prstGeom>
        </p:spPr>
      </p:pic>
    </p:spTree>
    <p:extLst>
      <p:ext uri="{BB962C8B-B14F-4D97-AF65-F5344CB8AC3E}">
        <p14:creationId xmlns:p14="http://schemas.microsoft.com/office/powerpoint/2010/main" val="31225888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5741864A-F150-4016-AC71-C0066F69B915}"/>
              </a:ext>
            </a:extLst>
          </p:cNvPr>
          <p:cNvPicPr>
            <a:picLocks noGrp="1" noChangeAspect="1"/>
          </p:cNvPicPr>
          <p:nvPr>
            <p:ph idx="1"/>
          </p:nvPr>
        </p:nvPicPr>
        <p:blipFill>
          <a:blip r:embed="rId2"/>
          <a:stretch>
            <a:fillRect/>
          </a:stretch>
        </p:blipFill>
        <p:spPr>
          <a:xfrm>
            <a:off x="996966" y="512826"/>
            <a:ext cx="8512794" cy="5175328"/>
          </a:xfrm>
          <a:prstGeom prst="rect">
            <a:avLst/>
          </a:prstGeom>
        </p:spPr>
      </p:pic>
    </p:spTree>
    <p:extLst>
      <p:ext uri="{BB962C8B-B14F-4D97-AF65-F5344CB8AC3E}">
        <p14:creationId xmlns:p14="http://schemas.microsoft.com/office/powerpoint/2010/main" val="624111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1498-DA8F-86CB-A0EE-3DB382013812}"/>
              </a:ext>
            </a:extLst>
          </p:cNvPr>
          <p:cNvSpPr>
            <a:spLocks noGrp="1"/>
          </p:cNvSpPr>
          <p:nvPr>
            <p:ph type="title"/>
          </p:nvPr>
        </p:nvSpPr>
        <p:spPr>
          <a:xfrm>
            <a:off x="1027874" y="2322576"/>
            <a:ext cx="9944926" cy="1901952"/>
          </a:xfrm>
        </p:spPr>
        <p:txBody>
          <a:bodyPr/>
          <a:lstStyle/>
          <a:p>
            <a:pPr algn="ctr"/>
            <a:r>
              <a:rPr lang="en-IN" dirty="0">
                <a:latin typeface="Arial Rounded MT Bold" panose="020F0704030504030204" pitchFamily="34" charset="0"/>
              </a:rPr>
              <a:t>LINEAR REGRESSION</a:t>
            </a:r>
          </a:p>
        </p:txBody>
      </p:sp>
      <p:sp>
        <p:nvSpPr>
          <p:cNvPr id="4" name="Text Placeholder 3">
            <a:extLst>
              <a:ext uri="{FF2B5EF4-FFF2-40B4-BE49-F238E27FC236}">
                <a16:creationId xmlns:a16="http://schemas.microsoft.com/office/drawing/2014/main" id="{233BC5B3-3977-012E-E7FE-F46AD8F7E399}"/>
              </a:ext>
            </a:extLst>
          </p:cNvPr>
          <p:cNvSpPr>
            <a:spLocks noGrp="1"/>
          </p:cNvSpPr>
          <p:nvPr>
            <p:ph type="body" sz="quarter" idx="14"/>
          </p:nvPr>
        </p:nvSpPr>
        <p:spPr/>
        <p:txBody>
          <a:bodyPr/>
          <a:lstStyle/>
          <a:p>
            <a:endParaRPr lang="en-IN" dirty="0"/>
          </a:p>
        </p:txBody>
      </p:sp>
      <p:sp>
        <p:nvSpPr>
          <p:cNvPr id="5" name="Text Placeholder 4">
            <a:extLst>
              <a:ext uri="{FF2B5EF4-FFF2-40B4-BE49-F238E27FC236}">
                <a16:creationId xmlns:a16="http://schemas.microsoft.com/office/drawing/2014/main" id="{E391707F-5BDB-0D97-D0BF-7E6D65544EE0}"/>
              </a:ext>
            </a:extLst>
          </p:cNvPr>
          <p:cNvSpPr>
            <a:spLocks noGrp="1"/>
          </p:cNvSpPr>
          <p:nvPr>
            <p:ph type="body" sz="quarter" idx="15"/>
          </p:nvPr>
        </p:nvSpPr>
        <p:spPr/>
        <p:txBody>
          <a:bodyPr/>
          <a:lstStyle/>
          <a:p>
            <a:endParaRPr lang="en-IN" dirty="0"/>
          </a:p>
        </p:txBody>
      </p:sp>
    </p:spTree>
    <p:extLst>
      <p:ext uri="{BB962C8B-B14F-4D97-AF65-F5344CB8AC3E}">
        <p14:creationId xmlns:p14="http://schemas.microsoft.com/office/powerpoint/2010/main" val="793165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41F5272-CF46-43EB-BE3B-C3428EC155B2}"/>
              </a:ext>
            </a:extLst>
          </p:cNvPr>
          <p:cNvPicPr>
            <a:picLocks noChangeAspect="1"/>
          </p:cNvPicPr>
          <p:nvPr/>
        </p:nvPicPr>
        <p:blipFill>
          <a:blip r:embed="rId2"/>
          <a:stretch>
            <a:fillRect/>
          </a:stretch>
        </p:blipFill>
        <p:spPr>
          <a:xfrm>
            <a:off x="1170432" y="420972"/>
            <a:ext cx="9345168" cy="5707062"/>
          </a:xfrm>
          <a:prstGeom prst="rect">
            <a:avLst/>
          </a:prstGeom>
        </p:spPr>
      </p:pic>
    </p:spTree>
    <p:extLst>
      <p:ext uri="{BB962C8B-B14F-4D97-AF65-F5344CB8AC3E}">
        <p14:creationId xmlns:p14="http://schemas.microsoft.com/office/powerpoint/2010/main" val="178527109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C8C6151-49C5-4DE7-AE46-C6A1A65F2CD6}"/>
              </a:ext>
            </a:extLst>
          </p:cNvPr>
          <p:cNvPicPr>
            <a:picLocks noChangeAspect="1"/>
          </p:cNvPicPr>
          <p:nvPr/>
        </p:nvPicPr>
        <p:blipFill>
          <a:blip r:embed="rId2"/>
          <a:stretch>
            <a:fillRect/>
          </a:stretch>
        </p:blipFill>
        <p:spPr>
          <a:xfrm>
            <a:off x="701421" y="330136"/>
            <a:ext cx="9974544" cy="5247704"/>
          </a:xfrm>
          <a:prstGeom prst="rect">
            <a:avLst/>
          </a:prstGeom>
        </p:spPr>
      </p:pic>
    </p:spTree>
    <p:extLst>
      <p:ext uri="{BB962C8B-B14F-4D97-AF65-F5344CB8AC3E}">
        <p14:creationId xmlns:p14="http://schemas.microsoft.com/office/powerpoint/2010/main" val="318138833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6EC10FD9-C2A4-4223-8473-4F49D21BFD1B}"/>
              </a:ext>
            </a:extLst>
          </p:cNvPr>
          <p:cNvPicPr>
            <a:picLocks noChangeAspect="1"/>
          </p:cNvPicPr>
          <p:nvPr/>
        </p:nvPicPr>
        <p:blipFill>
          <a:blip r:embed="rId2"/>
          <a:stretch>
            <a:fillRect/>
          </a:stretch>
        </p:blipFill>
        <p:spPr>
          <a:xfrm>
            <a:off x="544830" y="272986"/>
            <a:ext cx="9638124" cy="5442014"/>
          </a:xfrm>
          <a:prstGeom prst="rect">
            <a:avLst/>
          </a:prstGeom>
        </p:spPr>
      </p:pic>
    </p:spTree>
    <p:extLst>
      <p:ext uri="{BB962C8B-B14F-4D97-AF65-F5344CB8AC3E}">
        <p14:creationId xmlns:p14="http://schemas.microsoft.com/office/powerpoint/2010/main" val="38447963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DFB5E1-D59B-461E-ACDB-A05BF3CC85A5}"/>
              </a:ext>
            </a:extLst>
          </p:cNvPr>
          <p:cNvSpPr>
            <a:spLocks noGrp="1"/>
          </p:cNvSpPr>
          <p:nvPr>
            <p:ph type="title"/>
          </p:nvPr>
        </p:nvSpPr>
        <p:spPr>
          <a:xfrm>
            <a:off x="1139952" y="512064"/>
            <a:ext cx="9912096" cy="682254"/>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Accuracy of Simple Linear Regression </a:t>
            </a:r>
          </a:p>
        </p:txBody>
      </p:sp>
      <p:pic>
        <p:nvPicPr>
          <p:cNvPr id="4" name="Picture 3">
            <a:extLst>
              <a:ext uri="{FF2B5EF4-FFF2-40B4-BE49-F238E27FC236}">
                <a16:creationId xmlns:a16="http://schemas.microsoft.com/office/drawing/2014/main" id="{8349C440-C179-4A5D-B5D3-826BD62C8A05}"/>
              </a:ext>
            </a:extLst>
          </p:cNvPr>
          <p:cNvPicPr>
            <a:picLocks noChangeAspect="1"/>
          </p:cNvPicPr>
          <p:nvPr/>
        </p:nvPicPr>
        <p:blipFill>
          <a:blip r:embed="rId2"/>
          <a:stretch>
            <a:fillRect/>
          </a:stretch>
        </p:blipFill>
        <p:spPr>
          <a:xfrm>
            <a:off x="924530" y="2076450"/>
            <a:ext cx="10353675" cy="3476625"/>
          </a:xfrm>
          <a:prstGeom prst="rect">
            <a:avLst/>
          </a:prstGeom>
        </p:spPr>
      </p:pic>
    </p:spTree>
    <p:extLst>
      <p:ext uri="{BB962C8B-B14F-4D97-AF65-F5344CB8AC3E}">
        <p14:creationId xmlns:p14="http://schemas.microsoft.com/office/powerpoint/2010/main" val="41818186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91A988-38B7-4CD8-8FAB-3AC8C57F2C0B}"/>
              </a:ext>
            </a:extLst>
          </p:cNvPr>
          <p:cNvSpPr>
            <a:spLocks noGrp="1"/>
          </p:cNvSpPr>
          <p:nvPr>
            <p:ph type="title"/>
          </p:nvPr>
        </p:nvSpPr>
        <p:spPr>
          <a:xfrm>
            <a:off x="3573625" y="688803"/>
            <a:ext cx="5901550" cy="738238"/>
          </a:xfrm>
        </p:spPr>
        <p:txBody>
          <a:bodyPr/>
          <a:lstStyle/>
          <a:p>
            <a:r>
              <a:rPr lang="en-IN" sz="3200" dirty="0">
                <a:latin typeface="Calibri" panose="020F0502020204030204" pitchFamily="34" charset="0"/>
                <a:ea typeface="Calibri" panose="020F0502020204030204" pitchFamily="34" charset="0"/>
                <a:cs typeface="Calibri" panose="020F0502020204030204" pitchFamily="34" charset="0"/>
              </a:rPr>
              <a:t>Under Fit /Over Fit</a:t>
            </a:r>
          </a:p>
        </p:txBody>
      </p:sp>
      <p:pic>
        <p:nvPicPr>
          <p:cNvPr id="4" name="Content Placeholder 3">
            <a:extLst>
              <a:ext uri="{FF2B5EF4-FFF2-40B4-BE49-F238E27FC236}">
                <a16:creationId xmlns:a16="http://schemas.microsoft.com/office/drawing/2014/main" id="{BA78CA48-268D-41C3-80AC-2576BD0E3DE9}"/>
              </a:ext>
            </a:extLst>
          </p:cNvPr>
          <p:cNvPicPr>
            <a:picLocks noGrp="1" noChangeAspect="1"/>
          </p:cNvPicPr>
          <p:nvPr>
            <p:ph idx="1"/>
          </p:nvPr>
        </p:nvPicPr>
        <p:blipFill>
          <a:blip r:embed="rId2"/>
          <a:stretch>
            <a:fillRect/>
          </a:stretch>
        </p:blipFill>
        <p:spPr>
          <a:xfrm>
            <a:off x="1209119" y="2085328"/>
            <a:ext cx="9764237" cy="3714750"/>
          </a:xfrm>
          <a:prstGeom prst="rect">
            <a:avLst/>
          </a:prstGeom>
        </p:spPr>
      </p:pic>
    </p:spTree>
    <p:extLst>
      <p:ext uri="{BB962C8B-B14F-4D97-AF65-F5344CB8AC3E}">
        <p14:creationId xmlns:p14="http://schemas.microsoft.com/office/powerpoint/2010/main" val="30870147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D68977E-A299-415F-BF80-8D2567353628}"/>
              </a:ext>
            </a:extLst>
          </p:cNvPr>
          <p:cNvPicPr>
            <a:picLocks noGrp="1" noChangeAspect="1"/>
          </p:cNvPicPr>
          <p:nvPr>
            <p:ph idx="1"/>
          </p:nvPr>
        </p:nvPicPr>
        <p:blipFill>
          <a:blip r:embed="rId2"/>
          <a:stretch>
            <a:fillRect/>
          </a:stretch>
        </p:blipFill>
        <p:spPr>
          <a:xfrm>
            <a:off x="1951839" y="2076450"/>
            <a:ext cx="8278796" cy="3714750"/>
          </a:xfrm>
          <a:prstGeom prst="rect">
            <a:avLst/>
          </a:prstGeom>
        </p:spPr>
      </p:pic>
      <p:sp>
        <p:nvSpPr>
          <p:cNvPr id="6" name="Title 1">
            <a:extLst>
              <a:ext uri="{FF2B5EF4-FFF2-40B4-BE49-F238E27FC236}">
                <a16:creationId xmlns:a16="http://schemas.microsoft.com/office/drawing/2014/main" id="{3F75988A-A2B2-2DBA-897F-11D776B79511}"/>
              </a:ext>
            </a:extLst>
          </p:cNvPr>
          <p:cNvSpPr>
            <a:spLocks noGrp="1"/>
          </p:cNvSpPr>
          <p:nvPr>
            <p:ph type="title"/>
          </p:nvPr>
        </p:nvSpPr>
        <p:spPr>
          <a:xfrm>
            <a:off x="3573625" y="688803"/>
            <a:ext cx="5901550" cy="738238"/>
          </a:xfrm>
        </p:spPr>
        <p:txBody>
          <a:bodyPr/>
          <a:lstStyle/>
          <a:p>
            <a:r>
              <a:rPr lang="en-IN" sz="3200" dirty="0">
                <a:latin typeface="Calibri" panose="020F0502020204030204" pitchFamily="34" charset="0"/>
                <a:ea typeface="Calibri" panose="020F0502020204030204" pitchFamily="34" charset="0"/>
                <a:cs typeface="Calibri" panose="020F0502020204030204" pitchFamily="34" charset="0"/>
              </a:rPr>
              <a:t>Under Fit /Over Fit</a:t>
            </a:r>
          </a:p>
        </p:txBody>
      </p:sp>
    </p:spTree>
    <p:extLst>
      <p:ext uri="{BB962C8B-B14F-4D97-AF65-F5344CB8AC3E}">
        <p14:creationId xmlns:p14="http://schemas.microsoft.com/office/powerpoint/2010/main" val="36586745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A73FAD-79D2-437F-AF87-504C52A57092}"/>
              </a:ext>
            </a:extLst>
          </p:cNvPr>
          <p:cNvSpPr>
            <a:spLocks noGrp="1"/>
          </p:cNvSpPr>
          <p:nvPr>
            <p:ph type="title"/>
          </p:nvPr>
        </p:nvSpPr>
        <p:spPr>
          <a:xfrm>
            <a:off x="1940767" y="669161"/>
            <a:ext cx="7123086" cy="716280"/>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Overfitting </a:t>
            </a:r>
          </a:p>
        </p:txBody>
      </p:sp>
      <p:pic>
        <p:nvPicPr>
          <p:cNvPr id="3" name="Picture 2">
            <a:extLst>
              <a:ext uri="{FF2B5EF4-FFF2-40B4-BE49-F238E27FC236}">
                <a16:creationId xmlns:a16="http://schemas.microsoft.com/office/drawing/2014/main" id="{829F2849-63B5-473D-9F0E-68591399C4B8}"/>
              </a:ext>
            </a:extLst>
          </p:cNvPr>
          <p:cNvPicPr>
            <a:picLocks noChangeAspect="1"/>
          </p:cNvPicPr>
          <p:nvPr/>
        </p:nvPicPr>
        <p:blipFill>
          <a:blip r:embed="rId2"/>
          <a:stretch>
            <a:fillRect/>
          </a:stretch>
        </p:blipFill>
        <p:spPr>
          <a:xfrm>
            <a:off x="923274" y="1922589"/>
            <a:ext cx="10345451" cy="3231642"/>
          </a:xfrm>
          <a:prstGeom prst="rect">
            <a:avLst/>
          </a:prstGeom>
        </p:spPr>
      </p:pic>
    </p:spTree>
    <p:extLst>
      <p:ext uri="{BB962C8B-B14F-4D97-AF65-F5344CB8AC3E}">
        <p14:creationId xmlns:p14="http://schemas.microsoft.com/office/powerpoint/2010/main" val="75603929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ACAB1345-4920-48A4-B17A-3C9F02579C81}"/>
              </a:ext>
            </a:extLst>
          </p:cNvPr>
          <p:cNvPicPr>
            <a:picLocks noGrp="1" noChangeAspect="1"/>
          </p:cNvPicPr>
          <p:nvPr>
            <p:ph idx="1"/>
          </p:nvPr>
        </p:nvPicPr>
        <p:blipFill>
          <a:blip r:embed="rId2"/>
          <a:stretch>
            <a:fillRect/>
          </a:stretch>
        </p:blipFill>
        <p:spPr>
          <a:xfrm>
            <a:off x="859917" y="962025"/>
            <a:ext cx="3933825" cy="2466975"/>
          </a:xfrm>
          <a:prstGeom prst="rect">
            <a:avLst/>
          </a:prstGeom>
        </p:spPr>
      </p:pic>
      <p:pic>
        <p:nvPicPr>
          <p:cNvPr id="5" name="Picture 4">
            <a:extLst>
              <a:ext uri="{FF2B5EF4-FFF2-40B4-BE49-F238E27FC236}">
                <a16:creationId xmlns:a16="http://schemas.microsoft.com/office/drawing/2014/main" id="{58E4F605-7754-4177-8778-DF5A3A44E63C}"/>
              </a:ext>
            </a:extLst>
          </p:cNvPr>
          <p:cNvPicPr>
            <a:picLocks noChangeAspect="1"/>
          </p:cNvPicPr>
          <p:nvPr/>
        </p:nvPicPr>
        <p:blipFill>
          <a:blip r:embed="rId3"/>
          <a:stretch>
            <a:fillRect/>
          </a:stretch>
        </p:blipFill>
        <p:spPr>
          <a:xfrm>
            <a:off x="5504878" y="962025"/>
            <a:ext cx="4181475" cy="2476500"/>
          </a:xfrm>
          <a:prstGeom prst="rect">
            <a:avLst/>
          </a:prstGeom>
        </p:spPr>
      </p:pic>
      <p:sp>
        <p:nvSpPr>
          <p:cNvPr id="6" name="TextBox 5">
            <a:extLst>
              <a:ext uri="{FF2B5EF4-FFF2-40B4-BE49-F238E27FC236}">
                <a16:creationId xmlns:a16="http://schemas.microsoft.com/office/drawing/2014/main" id="{CFE594F8-E845-4E08-9763-1C568B411483}"/>
              </a:ext>
            </a:extLst>
          </p:cNvPr>
          <p:cNvSpPr txBox="1"/>
          <p:nvPr/>
        </p:nvSpPr>
        <p:spPr>
          <a:xfrm>
            <a:off x="1234249" y="481895"/>
            <a:ext cx="2971800"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Linear Model </a:t>
            </a:r>
          </a:p>
        </p:txBody>
      </p:sp>
      <p:sp>
        <p:nvSpPr>
          <p:cNvPr id="7" name="TextBox 6">
            <a:extLst>
              <a:ext uri="{FF2B5EF4-FFF2-40B4-BE49-F238E27FC236}">
                <a16:creationId xmlns:a16="http://schemas.microsoft.com/office/drawing/2014/main" id="{DA0F6101-6443-4F2A-AAF8-F1AE6DEE37A6}"/>
              </a:ext>
            </a:extLst>
          </p:cNvPr>
          <p:cNvSpPr txBox="1"/>
          <p:nvPr/>
        </p:nvSpPr>
        <p:spPr>
          <a:xfrm>
            <a:off x="5995416" y="481895"/>
            <a:ext cx="2971800"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Over Fitting  </a:t>
            </a:r>
          </a:p>
        </p:txBody>
      </p:sp>
      <p:pic>
        <p:nvPicPr>
          <p:cNvPr id="9" name="Picture 8">
            <a:extLst>
              <a:ext uri="{FF2B5EF4-FFF2-40B4-BE49-F238E27FC236}">
                <a16:creationId xmlns:a16="http://schemas.microsoft.com/office/drawing/2014/main" id="{543B8DC0-7B98-4280-8D78-C9C5BA7E99F1}"/>
              </a:ext>
            </a:extLst>
          </p:cNvPr>
          <p:cNvPicPr>
            <a:picLocks noChangeAspect="1"/>
          </p:cNvPicPr>
          <p:nvPr/>
        </p:nvPicPr>
        <p:blipFill>
          <a:blip r:embed="rId4"/>
          <a:stretch>
            <a:fillRect/>
          </a:stretch>
        </p:blipFill>
        <p:spPr>
          <a:xfrm>
            <a:off x="609028" y="3832930"/>
            <a:ext cx="4895850" cy="2543175"/>
          </a:xfrm>
          <a:prstGeom prst="rect">
            <a:avLst/>
          </a:prstGeom>
        </p:spPr>
      </p:pic>
    </p:spTree>
    <p:extLst>
      <p:ext uri="{BB962C8B-B14F-4D97-AF65-F5344CB8AC3E}">
        <p14:creationId xmlns:p14="http://schemas.microsoft.com/office/powerpoint/2010/main" val="41376016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043AFF3-73B1-4D19-A582-632F85A2651F}"/>
              </a:ext>
            </a:extLst>
          </p:cNvPr>
          <p:cNvPicPr>
            <a:picLocks noChangeAspect="1"/>
          </p:cNvPicPr>
          <p:nvPr/>
        </p:nvPicPr>
        <p:blipFill>
          <a:blip r:embed="rId2"/>
          <a:stretch>
            <a:fillRect/>
          </a:stretch>
        </p:blipFill>
        <p:spPr>
          <a:xfrm>
            <a:off x="763333" y="1721739"/>
            <a:ext cx="4886325" cy="2609850"/>
          </a:xfrm>
          <a:prstGeom prst="rect">
            <a:avLst/>
          </a:prstGeom>
        </p:spPr>
      </p:pic>
      <p:pic>
        <p:nvPicPr>
          <p:cNvPr id="5" name="Picture 4">
            <a:extLst>
              <a:ext uri="{FF2B5EF4-FFF2-40B4-BE49-F238E27FC236}">
                <a16:creationId xmlns:a16="http://schemas.microsoft.com/office/drawing/2014/main" id="{9F2D14DC-C2C1-40B3-8B2C-7503F0ADAF5E}"/>
              </a:ext>
            </a:extLst>
          </p:cNvPr>
          <p:cNvPicPr>
            <a:picLocks noChangeAspect="1"/>
          </p:cNvPicPr>
          <p:nvPr/>
        </p:nvPicPr>
        <p:blipFill>
          <a:blip r:embed="rId3"/>
          <a:stretch>
            <a:fillRect/>
          </a:stretch>
        </p:blipFill>
        <p:spPr>
          <a:xfrm>
            <a:off x="7062787" y="1648587"/>
            <a:ext cx="4010025" cy="3057525"/>
          </a:xfrm>
          <a:prstGeom prst="rect">
            <a:avLst/>
          </a:prstGeom>
        </p:spPr>
      </p:pic>
      <p:sp>
        <p:nvSpPr>
          <p:cNvPr id="6" name="TextBox 5">
            <a:extLst>
              <a:ext uri="{FF2B5EF4-FFF2-40B4-BE49-F238E27FC236}">
                <a16:creationId xmlns:a16="http://schemas.microsoft.com/office/drawing/2014/main" id="{FF5F8490-0530-4631-BE5D-79E898E2D076}"/>
              </a:ext>
            </a:extLst>
          </p:cNvPr>
          <p:cNvSpPr txBox="1"/>
          <p:nvPr/>
        </p:nvSpPr>
        <p:spPr>
          <a:xfrm>
            <a:off x="7723632" y="1055681"/>
            <a:ext cx="2971800" cy="369332"/>
          </a:xfrm>
          <a:prstGeom prst="rect">
            <a:avLst/>
          </a:prstGeom>
          <a:noFill/>
        </p:spPr>
        <p:txBody>
          <a:bodyPr wrap="square" rtlCol="0">
            <a:spAutoFit/>
          </a:bodyPr>
          <a:lstStyle/>
          <a:p>
            <a:r>
              <a:rPr lang="en-IN" dirty="0"/>
              <a:t>Under Fitting  </a:t>
            </a:r>
          </a:p>
        </p:txBody>
      </p:sp>
      <p:sp>
        <p:nvSpPr>
          <p:cNvPr id="3" name="Title 1">
            <a:extLst>
              <a:ext uri="{FF2B5EF4-FFF2-40B4-BE49-F238E27FC236}">
                <a16:creationId xmlns:a16="http://schemas.microsoft.com/office/drawing/2014/main" id="{9A63E395-502F-AD8A-BD25-5742A0EACCE7}"/>
              </a:ext>
            </a:extLst>
          </p:cNvPr>
          <p:cNvSpPr txBox="1">
            <a:spLocks/>
          </p:cNvSpPr>
          <p:nvPr/>
        </p:nvSpPr>
        <p:spPr>
          <a:xfrm>
            <a:off x="1940767" y="669161"/>
            <a:ext cx="7123086" cy="716280"/>
          </a:xfrm>
          <a:prstGeom prst="rect">
            <a:avLst/>
          </a:prstGeom>
        </p:spPr>
        <p:txBody>
          <a:bodyPr vert="horz" lIns="91440" tIns="45720" rIns="91440" bIns="45720" rtlCol="0" anchor="t">
            <a:norm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ea typeface="Calibri" panose="020F0502020204030204" pitchFamily="34" charset="0"/>
                <a:cs typeface="Calibri" panose="020F0502020204030204" pitchFamily="34" charset="0"/>
              </a:rPr>
              <a:t>Underfitting </a:t>
            </a:r>
          </a:p>
        </p:txBody>
      </p:sp>
    </p:spTree>
    <p:extLst>
      <p:ext uri="{BB962C8B-B14F-4D97-AF65-F5344CB8AC3E}">
        <p14:creationId xmlns:p14="http://schemas.microsoft.com/office/powerpoint/2010/main" val="24981413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C389AFB-801A-4DDB-806B-3ED5D7CBF43B}"/>
              </a:ext>
            </a:extLst>
          </p:cNvPr>
          <p:cNvPicPr>
            <a:picLocks noChangeAspect="1"/>
          </p:cNvPicPr>
          <p:nvPr/>
        </p:nvPicPr>
        <p:blipFill>
          <a:blip r:embed="rId2"/>
          <a:stretch>
            <a:fillRect/>
          </a:stretch>
        </p:blipFill>
        <p:spPr>
          <a:xfrm>
            <a:off x="1271152" y="954956"/>
            <a:ext cx="9128189" cy="5220393"/>
          </a:xfrm>
          <a:prstGeom prst="rect">
            <a:avLst/>
          </a:prstGeom>
        </p:spPr>
      </p:pic>
      <p:sp>
        <p:nvSpPr>
          <p:cNvPr id="2" name="Title 1">
            <a:extLst>
              <a:ext uri="{FF2B5EF4-FFF2-40B4-BE49-F238E27FC236}">
                <a16:creationId xmlns:a16="http://schemas.microsoft.com/office/drawing/2014/main" id="{EA85DB25-1D12-1428-86C1-A7B414D145B6}"/>
              </a:ext>
            </a:extLst>
          </p:cNvPr>
          <p:cNvSpPr>
            <a:spLocks noGrp="1"/>
          </p:cNvSpPr>
          <p:nvPr>
            <p:ph type="title"/>
          </p:nvPr>
        </p:nvSpPr>
        <p:spPr>
          <a:xfrm>
            <a:off x="2285998" y="394124"/>
            <a:ext cx="6542261" cy="560832"/>
          </a:xfrm>
        </p:spPr>
        <p:txBody>
          <a:bodyPr>
            <a:no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Underfitting and Overfitting</a:t>
            </a:r>
          </a:p>
        </p:txBody>
      </p:sp>
    </p:spTree>
    <p:extLst>
      <p:ext uri="{BB962C8B-B14F-4D97-AF65-F5344CB8AC3E}">
        <p14:creationId xmlns:p14="http://schemas.microsoft.com/office/powerpoint/2010/main" val="30608007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C738-AA9A-4823-940C-83A3E13E4C6D}"/>
              </a:ext>
            </a:extLst>
          </p:cNvPr>
          <p:cNvSpPr>
            <a:spLocks noGrp="1"/>
          </p:cNvSpPr>
          <p:nvPr>
            <p:ph type="title"/>
          </p:nvPr>
        </p:nvSpPr>
        <p:spPr>
          <a:xfrm>
            <a:off x="913795" y="115824"/>
            <a:ext cx="10353762" cy="542544"/>
          </a:xfrm>
        </p:spPr>
        <p:txBody>
          <a:bodyPr>
            <a:no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Assumptions for Simple Linear Regression </a:t>
            </a:r>
          </a:p>
        </p:txBody>
      </p:sp>
      <p:sp>
        <p:nvSpPr>
          <p:cNvPr id="3" name="Content Placeholder 2">
            <a:extLst>
              <a:ext uri="{FF2B5EF4-FFF2-40B4-BE49-F238E27FC236}">
                <a16:creationId xmlns:a16="http://schemas.microsoft.com/office/drawing/2014/main" id="{ECE3FDE1-04CB-42F4-9DF0-01A224F51984}"/>
              </a:ext>
            </a:extLst>
          </p:cNvPr>
          <p:cNvSpPr>
            <a:spLocks noGrp="1"/>
          </p:cNvSpPr>
          <p:nvPr>
            <p:ph idx="1"/>
          </p:nvPr>
        </p:nvSpPr>
        <p:spPr>
          <a:xfrm>
            <a:off x="618387" y="824293"/>
            <a:ext cx="10772237" cy="5548515"/>
          </a:xfrm>
        </p:spPr>
        <p:txBody>
          <a:bodyPr/>
          <a:lstStyle/>
          <a:p>
            <a:r>
              <a:rPr lang="en-IN" sz="2000" dirty="0">
                <a:latin typeface="Calibri" panose="020F0502020204030204" pitchFamily="34" charset="0"/>
                <a:ea typeface="Calibri" panose="020F0502020204030204" pitchFamily="34" charset="0"/>
                <a:cs typeface="Calibri" panose="020F0502020204030204" pitchFamily="34" charset="0"/>
              </a:rPr>
              <a:t>Data should be linear – X increases, Y also increases/decreases</a:t>
            </a:r>
          </a:p>
          <a:p>
            <a:pPr marL="0"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Data should be homoscedastic (no outliers in the data)</a:t>
            </a:r>
          </a:p>
          <a:p>
            <a:pPr lvl="1"/>
            <a:r>
              <a:rPr lang="en-IN" sz="2000" dirty="0">
                <a:latin typeface="Calibri" panose="020F0502020204030204" pitchFamily="34" charset="0"/>
                <a:ea typeface="Calibri" panose="020F0502020204030204" pitchFamily="34" charset="0"/>
                <a:cs typeface="Calibri" panose="020F0502020204030204" pitchFamily="34" charset="0"/>
              </a:rPr>
              <a:t>Log transformation</a:t>
            </a:r>
          </a:p>
          <a:p>
            <a:pPr marL="457200" lvl="1"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No endogeneity – Missing important variables/values (to predict the house price, not considering the house price of the city </a:t>
            </a:r>
          </a:p>
          <a:p>
            <a:pPr marL="0"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No autocorrelation (there should not be any trend – Monday Sales less Friday more, etc</a:t>
            </a:r>
          </a:p>
          <a:p>
            <a:pPr marL="0" indent="0">
              <a:buNone/>
            </a:pPr>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No multicollinearity </a:t>
            </a:r>
          </a:p>
          <a:p>
            <a:pPr lvl="1"/>
            <a:r>
              <a:rPr lang="en-IN" sz="2000" dirty="0">
                <a:latin typeface="Calibri" panose="020F0502020204030204" pitchFamily="34" charset="0"/>
                <a:ea typeface="Calibri" panose="020F0502020204030204" pitchFamily="34" charset="0"/>
                <a:cs typeface="Calibri" panose="020F0502020204030204" pitchFamily="34" charset="0"/>
              </a:rPr>
              <a:t>x1 related to y , x2 related to y ,if  x1 and x2 are related consider only one variable for prediction. House price is related to the area, and house price is related number of rooms </a:t>
            </a:r>
          </a:p>
          <a:p>
            <a:pPr lvl="1"/>
            <a:r>
              <a:rPr lang="en-IN" sz="2000" dirty="0">
                <a:latin typeface="Calibri" panose="020F0502020204030204" pitchFamily="34" charset="0"/>
                <a:ea typeface="Calibri" panose="020F0502020204030204" pitchFamily="34" charset="0"/>
                <a:cs typeface="Calibri" panose="020F0502020204030204" pitchFamily="34" charset="0"/>
              </a:rPr>
              <a:t> Variance Inflation Factor (VIF) to address multicollinearity </a:t>
            </a:r>
          </a:p>
          <a:p>
            <a:pPr lvl="3"/>
            <a:r>
              <a:rPr lang="en-IN" sz="2000" dirty="0">
                <a:latin typeface="Calibri" panose="020F0502020204030204" pitchFamily="34" charset="0"/>
                <a:ea typeface="Calibri" panose="020F0502020204030204" pitchFamily="34" charset="0"/>
                <a:cs typeface="Calibri" panose="020F0502020204030204" pitchFamily="34" charset="0"/>
              </a:rPr>
              <a:t>Y = m1x1+m2x2+c</a:t>
            </a:r>
          </a:p>
          <a:p>
            <a:pPr lvl="1"/>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973747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3BAD7-C488-B8C9-C477-6F1851D90682}"/>
              </a:ext>
            </a:extLst>
          </p:cNvPr>
          <p:cNvSpPr>
            <a:spLocks noGrp="1"/>
          </p:cNvSpPr>
          <p:nvPr>
            <p:ph type="title"/>
          </p:nvPr>
        </p:nvSpPr>
        <p:spPr>
          <a:xfrm>
            <a:off x="2285998" y="394124"/>
            <a:ext cx="6542261" cy="560832"/>
          </a:xfrm>
        </p:spPr>
        <p:txBody>
          <a:bodyPr>
            <a:no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Methods to avoid overfitting</a:t>
            </a:r>
          </a:p>
        </p:txBody>
      </p:sp>
      <p:pic>
        <p:nvPicPr>
          <p:cNvPr id="4" name="Picture 3">
            <a:extLst>
              <a:ext uri="{FF2B5EF4-FFF2-40B4-BE49-F238E27FC236}">
                <a16:creationId xmlns:a16="http://schemas.microsoft.com/office/drawing/2014/main" id="{A78A3A52-836D-E2C6-842C-BF14DC2658C4}"/>
              </a:ext>
            </a:extLst>
          </p:cNvPr>
          <p:cNvPicPr>
            <a:picLocks noChangeAspect="1"/>
          </p:cNvPicPr>
          <p:nvPr/>
        </p:nvPicPr>
        <p:blipFill>
          <a:blip r:embed="rId2"/>
          <a:stretch>
            <a:fillRect/>
          </a:stretch>
        </p:blipFill>
        <p:spPr>
          <a:xfrm>
            <a:off x="3309907" y="1224824"/>
            <a:ext cx="5050321" cy="5082852"/>
          </a:xfrm>
          <a:prstGeom prst="rect">
            <a:avLst/>
          </a:prstGeom>
        </p:spPr>
      </p:pic>
    </p:spTree>
    <p:extLst>
      <p:ext uri="{BB962C8B-B14F-4D97-AF65-F5344CB8AC3E}">
        <p14:creationId xmlns:p14="http://schemas.microsoft.com/office/powerpoint/2010/main" val="38420030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14F2E4-8102-5BBC-5143-B3DE82726EBD}"/>
              </a:ext>
            </a:extLst>
          </p:cNvPr>
          <p:cNvSpPr>
            <a:spLocks noGrp="1"/>
          </p:cNvSpPr>
          <p:nvPr>
            <p:ph type="title"/>
          </p:nvPr>
        </p:nvSpPr>
        <p:spPr>
          <a:xfrm>
            <a:off x="2621900" y="113708"/>
            <a:ext cx="6542261" cy="560832"/>
          </a:xfrm>
        </p:spPr>
        <p:txBody>
          <a:bodyPr>
            <a:no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Bias-Variance Trade-Off</a:t>
            </a:r>
          </a:p>
        </p:txBody>
      </p:sp>
      <p:pic>
        <p:nvPicPr>
          <p:cNvPr id="7" name="Picture 6">
            <a:extLst>
              <a:ext uri="{FF2B5EF4-FFF2-40B4-BE49-F238E27FC236}">
                <a16:creationId xmlns:a16="http://schemas.microsoft.com/office/drawing/2014/main" id="{F539F606-E572-9DD9-92E1-E65CD51645EB}"/>
              </a:ext>
            </a:extLst>
          </p:cNvPr>
          <p:cNvPicPr>
            <a:picLocks noChangeAspect="1"/>
          </p:cNvPicPr>
          <p:nvPr/>
        </p:nvPicPr>
        <p:blipFill>
          <a:blip r:embed="rId2"/>
          <a:stretch>
            <a:fillRect/>
          </a:stretch>
        </p:blipFill>
        <p:spPr>
          <a:xfrm>
            <a:off x="2273888" y="674540"/>
            <a:ext cx="7448610" cy="5603234"/>
          </a:xfrm>
          <a:prstGeom prst="rect">
            <a:avLst/>
          </a:prstGeom>
        </p:spPr>
      </p:pic>
    </p:spTree>
    <p:extLst>
      <p:ext uri="{BB962C8B-B14F-4D97-AF65-F5344CB8AC3E}">
        <p14:creationId xmlns:p14="http://schemas.microsoft.com/office/powerpoint/2010/main" val="230271531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8CE0D4D-2F66-1A8F-124F-9140EC13C7CA}"/>
              </a:ext>
            </a:extLst>
          </p:cNvPr>
          <p:cNvSpPr>
            <a:spLocks noGrp="1"/>
          </p:cNvSpPr>
          <p:nvPr>
            <p:ph type="title"/>
          </p:nvPr>
        </p:nvSpPr>
        <p:spPr>
          <a:xfrm>
            <a:off x="2285998" y="394124"/>
            <a:ext cx="6542261" cy="560832"/>
          </a:xfrm>
        </p:spPr>
        <p:txBody>
          <a:bodyPr>
            <a:no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Model Fitting</a:t>
            </a:r>
          </a:p>
        </p:txBody>
      </p:sp>
      <p:pic>
        <p:nvPicPr>
          <p:cNvPr id="5" name="Picture 4">
            <a:extLst>
              <a:ext uri="{FF2B5EF4-FFF2-40B4-BE49-F238E27FC236}">
                <a16:creationId xmlns:a16="http://schemas.microsoft.com/office/drawing/2014/main" id="{03DB51CB-CC98-311E-9BAD-F37F4580AB41}"/>
              </a:ext>
            </a:extLst>
          </p:cNvPr>
          <p:cNvPicPr>
            <a:picLocks noChangeAspect="1"/>
          </p:cNvPicPr>
          <p:nvPr/>
        </p:nvPicPr>
        <p:blipFill>
          <a:blip r:embed="rId2"/>
          <a:stretch>
            <a:fillRect/>
          </a:stretch>
        </p:blipFill>
        <p:spPr>
          <a:xfrm>
            <a:off x="627543" y="1123117"/>
            <a:ext cx="11179509" cy="4854361"/>
          </a:xfrm>
          <a:prstGeom prst="rect">
            <a:avLst/>
          </a:prstGeom>
        </p:spPr>
      </p:pic>
    </p:spTree>
    <p:extLst>
      <p:ext uri="{BB962C8B-B14F-4D97-AF65-F5344CB8AC3E}">
        <p14:creationId xmlns:p14="http://schemas.microsoft.com/office/powerpoint/2010/main" val="47443884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C0060DB-5BAF-D502-1DA9-D179E6471C5D}"/>
              </a:ext>
            </a:extLst>
          </p:cNvPr>
          <p:cNvSpPr>
            <a:spLocks noGrp="1"/>
          </p:cNvSpPr>
          <p:nvPr>
            <p:ph type="title"/>
          </p:nvPr>
        </p:nvSpPr>
        <p:spPr>
          <a:xfrm>
            <a:off x="2285998" y="394124"/>
            <a:ext cx="6542261" cy="560832"/>
          </a:xfrm>
        </p:spPr>
        <p:txBody>
          <a:bodyPr>
            <a:no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Underfitting and Overfitting</a:t>
            </a:r>
          </a:p>
        </p:txBody>
      </p:sp>
      <p:pic>
        <p:nvPicPr>
          <p:cNvPr id="4" name="Picture 3">
            <a:extLst>
              <a:ext uri="{FF2B5EF4-FFF2-40B4-BE49-F238E27FC236}">
                <a16:creationId xmlns:a16="http://schemas.microsoft.com/office/drawing/2014/main" id="{EDD2775B-871A-049A-29BA-95E6595FCFDD}"/>
              </a:ext>
            </a:extLst>
          </p:cNvPr>
          <p:cNvPicPr>
            <a:picLocks noChangeAspect="1"/>
          </p:cNvPicPr>
          <p:nvPr/>
        </p:nvPicPr>
        <p:blipFill>
          <a:blip r:embed="rId2"/>
          <a:stretch>
            <a:fillRect/>
          </a:stretch>
        </p:blipFill>
        <p:spPr>
          <a:xfrm>
            <a:off x="445523" y="1248360"/>
            <a:ext cx="11095682" cy="3558848"/>
          </a:xfrm>
          <a:prstGeom prst="rect">
            <a:avLst/>
          </a:prstGeom>
        </p:spPr>
      </p:pic>
    </p:spTree>
    <p:extLst>
      <p:ext uri="{BB962C8B-B14F-4D97-AF65-F5344CB8AC3E}">
        <p14:creationId xmlns:p14="http://schemas.microsoft.com/office/powerpoint/2010/main" val="2588443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8FF0423-42B7-4A58-BD3D-8A9B9124ECF6}"/>
              </a:ext>
            </a:extLst>
          </p:cNvPr>
          <p:cNvPicPr>
            <a:picLocks noChangeAspect="1"/>
          </p:cNvPicPr>
          <p:nvPr/>
        </p:nvPicPr>
        <p:blipFill>
          <a:blip r:embed="rId2"/>
          <a:stretch>
            <a:fillRect/>
          </a:stretch>
        </p:blipFill>
        <p:spPr>
          <a:xfrm>
            <a:off x="623841" y="714745"/>
            <a:ext cx="10553700" cy="4895850"/>
          </a:xfrm>
          <a:prstGeom prst="rect">
            <a:avLst/>
          </a:prstGeom>
        </p:spPr>
      </p:pic>
    </p:spTree>
    <p:extLst>
      <p:ext uri="{BB962C8B-B14F-4D97-AF65-F5344CB8AC3E}">
        <p14:creationId xmlns:p14="http://schemas.microsoft.com/office/powerpoint/2010/main" val="118312185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E95322-1C3B-4BD4-8B8D-8698C9AE581E}"/>
              </a:ext>
            </a:extLst>
          </p:cNvPr>
          <p:cNvPicPr>
            <a:picLocks noChangeAspect="1"/>
          </p:cNvPicPr>
          <p:nvPr/>
        </p:nvPicPr>
        <p:blipFill>
          <a:blip r:embed="rId2"/>
          <a:stretch>
            <a:fillRect/>
          </a:stretch>
        </p:blipFill>
        <p:spPr>
          <a:xfrm>
            <a:off x="924443" y="514350"/>
            <a:ext cx="7534275" cy="5829300"/>
          </a:xfrm>
          <a:prstGeom prst="rect">
            <a:avLst/>
          </a:prstGeom>
        </p:spPr>
      </p:pic>
    </p:spTree>
    <p:extLst>
      <p:ext uri="{BB962C8B-B14F-4D97-AF65-F5344CB8AC3E}">
        <p14:creationId xmlns:p14="http://schemas.microsoft.com/office/powerpoint/2010/main" val="20555285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C4AA8D72-3E66-4A6D-974D-CF229D36F308}"/>
              </a:ext>
            </a:extLst>
          </p:cNvPr>
          <p:cNvPicPr>
            <a:picLocks noChangeAspect="1"/>
          </p:cNvPicPr>
          <p:nvPr/>
        </p:nvPicPr>
        <p:blipFill>
          <a:blip r:embed="rId2"/>
          <a:stretch>
            <a:fillRect/>
          </a:stretch>
        </p:blipFill>
        <p:spPr>
          <a:xfrm>
            <a:off x="1221104" y="351091"/>
            <a:ext cx="8032623" cy="5531509"/>
          </a:xfrm>
          <a:prstGeom prst="rect">
            <a:avLst/>
          </a:prstGeom>
        </p:spPr>
      </p:pic>
    </p:spTree>
    <p:extLst>
      <p:ext uri="{BB962C8B-B14F-4D97-AF65-F5344CB8AC3E}">
        <p14:creationId xmlns:p14="http://schemas.microsoft.com/office/powerpoint/2010/main" val="15945282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73D7-1902-432A-AA99-CE98471A3649}"/>
              </a:ext>
            </a:extLst>
          </p:cNvPr>
          <p:cNvSpPr>
            <a:spLocks noGrp="1"/>
          </p:cNvSpPr>
          <p:nvPr>
            <p:ph type="title"/>
          </p:nvPr>
        </p:nvSpPr>
        <p:spPr>
          <a:xfrm>
            <a:off x="919119" y="794719"/>
            <a:ext cx="10353762" cy="560832"/>
          </a:xfrm>
        </p:spPr>
        <p:txBody>
          <a:bodyPr>
            <a:no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R2 and Adjusted R2</a:t>
            </a:r>
          </a:p>
        </p:txBody>
      </p:sp>
      <p:pic>
        <p:nvPicPr>
          <p:cNvPr id="8" name="Picture 7">
            <a:extLst>
              <a:ext uri="{FF2B5EF4-FFF2-40B4-BE49-F238E27FC236}">
                <a16:creationId xmlns:a16="http://schemas.microsoft.com/office/drawing/2014/main" id="{EC8BA7D8-3413-40F9-1970-3AE0065E9E0F}"/>
              </a:ext>
            </a:extLst>
          </p:cNvPr>
          <p:cNvPicPr>
            <a:picLocks noChangeAspect="1"/>
          </p:cNvPicPr>
          <p:nvPr/>
        </p:nvPicPr>
        <p:blipFill>
          <a:blip r:embed="rId2"/>
          <a:stretch>
            <a:fillRect/>
          </a:stretch>
        </p:blipFill>
        <p:spPr>
          <a:xfrm>
            <a:off x="707432" y="2471138"/>
            <a:ext cx="4927837" cy="2604715"/>
          </a:xfrm>
          <a:prstGeom prst="rect">
            <a:avLst/>
          </a:prstGeom>
        </p:spPr>
      </p:pic>
      <p:pic>
        <p:nvPicPr>
          <p:cNvPr id="10" name="Picture 9">
            <a:extLst>
              <a:ext uri="{FF2B5EF4-FFF2-40B4-BE49-F238E27FC236}">
                <a16:creationId xmlns:a16="http://schemas.microsoft.com/office/drawing/2014/main" id="{D948D73B-03C4-D9F5-FB5B-235EB0E7E99E}"/>
              </a:ext>
            </a:extLst>
          </p:cNvPr>
          <p:cNvPicPr>
            <a:picLocks noChangeAspect="1"/>
          </p:cNvPicPr>
          <p:nvPr/>
        </p:nvPicPr>
        <p:blipFill>
          <a:blip r:embed="rId3"/>
          <a:stretch>
            <a:fillRect/>
          </a:stretch>
        </p:blipFill>
        <p:spPr>
          <a:xfrm>
            <a:off x="6121777" y="2471138"/>
            <a:ext cx="4550007" cy="2604714"/>
          </a:xfrm>
          <a:prstGeom prst="rect">
            <a:avLst/>
          </a:prstGeom>
        </p:spPr>
      </p:pic>
    </p:spTree>
    <p:extLst>
      <p:ext uri="{BB962C8B-B14F-4D97-AF65-F5344CB8AC3E}">
        <p14:creationId xmlns:p14="http://schemas.microsoft.com/office/powerpoint/2010/main" val="9969203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F173D7-1902-432A-AA99-CE98471A3649}"/>
              </a:ext>
            </a:extLst>
          </p:cNvPr>
          <p:cNvSpPr>
            <a:spLocks noGrp="1"/>
          </p:cNvSpPr>
          <p:nvPr>
            <p:ph type="title"/>
          </p:nvPr>
        </p:nvSpPr>
        <p:spPr>
          <a:xfrm>
            <a:off x="913795" y="225552"/>
            <a:ext cx="10353762" cy="560832"/>
          </a:xfrm>
        </p:spPr>
        <p:txBody>
          <a:bodyPr>
            <a:no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Adjusted R square for multiple linear regression</a:t>
            </a:r>
          </a:p>
        </p:txBody>
      </p:sp>
      <p:sp>
        <p:nvSpPr>
          <p:cNvPr id="3" name="Content Placeholder 2">
            <a:extLst>
              <a:ext uri="{FF2B5EF4-FFF2-40B4-BE49-F238E27FC236}">
                <a16:creationId xmlns:a16="http://schemas.microsoft.com/office/drawing/2014/main" id="{51A942D4-5335-4791-B959-2E605912CBD3}"/>
              </a:ext>
            </a:extLst>
          </p:cNvPr>
          <p:cNvSpPr>
            <a:spLocks noGrp="1"/>
          </p:cNvSpPr>
          <p:nvPr>
            <p:ph idx="1"/>
          </p:nvPr>
        </p:nvSpPr>
        <p:spPr>
          <a:xfrm>
            <a:off x="913795" y="996086"/>
            <a:ext cx="10353762" cy="2670846"/>
          </a:xfrm>
        </p:spPr>
        <p:txBody>
          <a:bodyPr/>
          <a:lstStyle/>
          <a:p>
            <a:r>
              <a:rPr lang="en-IN" sz="2000" dirty="0">
                <a:latin typeface="Calibri" panose="020F0502020204030204" pitchFamily="34" charset="0"/>
                <a:ea typeface="Calibri" panose="020F0502020204030204" pitchFamily="34" charset="0"/>
                <a:cs typeface="Calibri" panose="020F0502020204030204" pitchFamily="34" charset="0"/>
              </a:rPr>
              <a:t>Adjusted R Square for multiple independent variable </a:t>
            </a:r>
          </a:p>
          <a:p>
            <a:r>
              <a:rPr lang="en-IN" sz="2000" dirty="0">
                <a:latin typeface="Calibri" panose="020F0502020204030204" pitchFamily="34" charset="0"/>
                <a:ea typeface="Calibri" panose="020F0502020204030204" pitchFamily="34" charset="0"/>
                <a:cs typeface="Calibri" panose="020F0502020204030204" pitchFamily="34" charset="0"/>
              </a:rPr>
              <a:t>Addition on each independent variable decreases the Adjusted R Square </a:t>
            </a:r>
          </a:p>
          <a:p>
            <a:r>
              <a:rPr lang="en-IN" sz="2000" dirty="0">
                <a:latin typeface="Calibri" panose="020F0502020204030204" pitchFamily="34" charset="0"/>
                <a:ea typeface="Calibri" panose="020F0502020204030204" pitchFamily="34" charset="0"/>
                <a:cs typeface="Calibri" panose="020F0502020204030204" pitchFamily="34" charset="0"/>
              </a:rPr>
              <a:t>Formula </a:t>
            </a:r>
          </a:p>
          <a:p>
            <a:pPr lvl="1"/>
            <a:r>
              <a:rPr lang="en-IN" sz="2000" i="1" dirty="0">
                <a:effectLst/>
                <a:latin typeface="Calibri" panose="020F0502020204030204" pitchFamily="34" charset="0"/>
                <a:ea typeface="Calibri" panose="020F0502020204030204" pitchFamily="34" charset="0"/>
                <a:cs typeface="Calibri" panose="020F0502020204030204" pitchFamily="34" charset="0"/>
              </a:rPr>
              <a:t>n</a:t>
            </a:r>
            <a:r>
              <a:rPr lang="en-IN" sz="2000" dirty="0">
                <a:effectLst/>
                <a:latin typeface="Calibri" panose="020F0502020204030204" pitchFamily="34" charset="0"/>
                <a:ea typeface="Calibri" panose="020F0502020204030204" pitchFamily="34" charset="0"/>
                <a:cs typeface="Calibri" panose="020F0502020204030204" pitchFamily="34" charset="0"/>
              </a:rPr>
              <a:t> = the sample size</a:t>
            </a:r>
          </a:p>
          <a:p>
            <a:pPr lvl="1"/>
            <a:r>
              <a:rPr lang="en-IN" sz="2000" i="1" dirty="0">
                <a:effectLst/>
                <a:latin typeface="Calibri" panose="020F0502020204030204" pitchFamily="34" charset="0"/>
                <a:ea typeface="Calibri" panose="020F0502020204030204" pitchFamily="34" charset="0"/>
                <a:cs typeface="Calibri" panose="020F0502020204030204" pitchFamily="34" charset="0"/>
              </a:rPr>
              <a:t>k</a:t>
            </a:r>
            <a:r>
              <a:rPr lang="en-IN" sz="2000" dirty="0">
                <a:effectLst/>
                <a:latin typeface="Calibri" panose="020F0502020204030204" pitchFamily="34" charset="0"/>
                <a:ea typeface="Calibri" panose="020F0502020204030204" pitchFamily="34" charset="0"/>
                <a:cs typeface="Calibri" panose="020F0502020204030204" pitchFamily="34" charset="0"/>
              </a:rPr>
              <a:t> = the number of independent variables in the regression equation</a:t>
            </a:r>
          </a:p>
          <a:p>
            <a:pPr lvl="1"/>
            <a:r>
              <a:rPr lang="en-IN" sz="2000" dirty="0">
                <a:effectLst/>
                <a:latin typeface="Calibri" panose="020F0502020204030204" pitchFamily="34" charset="0"/>
                <a:ea typeface="Calibri" panose="020F0502020204030204" pitchFamily="34" charset="0"/>
                <a:cs typeface="Calibri" panose="020F0502020204030204" pitchFamily="34" charset="0"/>
              </a:rPr>
              <a:t>R Square = R Square value</a:t>
            </a:r>
          </a:p>
          <a:p>
            <a:pPr lvl="1"/>
            <a:r>
              <a:rPr lang="en-IN" sz="2000" dirty="0">
                <a:effectLst/>
                <a:latin typeface="Calibri" panose="020F0502020204030204" pitchFamily="34" charset="0"/>
                <a:ea typeface="Calibri" panose="020F0502020204030204" pitchFamily="34" charset="0"/>
                <a:cs typeface="Calibri" panose="020F0502020204030204" pitchFamily="34" charset="0"/>
              </a:rPr>
              <a:t>Increase number of  K – Adjusted R square value decreases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497C41C-9E70-43CB-91AC-4089EB28A961}"/>
              </a:ext>
            </a:extLst>
          </p:cNvPr>
          <p:cNvPicPr>
            <a:picLocks noChangeAspect="1"/>
          </p:cNvPicPr>
          <p:nvPr/>
        </p:nvPicPr>
        <p:blipFill>
          <a:blip r:embed="rId2"/>
          <a:stretch>
            <a:fillRect/>
          </a:stretch>
        </p:blipFill>
        <p:spPr>
          <a:xfrm>
            <a:off x="1251394" y="4238625"/>
            <a:ext cx="4257675" cy="2200275"/>
          </a:xfrm>
          <a:prstGeom prst="rect">
            <a:avLst/>
          </a:prstGeom>
        </p:spPr>
      </p:pic>
    </p:spTree>
    <p:extLst>
      <p:ext uri="{BB962C8B-B14F-4D97-AF65-F5344CB8AC3E}">
        <p14:creationId xmlns:p14="http://schemas.microsoft.com/office/powerpoint/2010/main" val="330712771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01974B-0197-455D-A2FB-C6F4BE4BC372}"/>
              </a:ext>
            </a:extLst>
          </p:cNvPr>
          <p:cNvSpPr>
            <a:spLocks noGrp="1"/>
          </p:cNvSpPr>
          <p:nvPr>
            <p:ph type="title"/>
          </p:nvPr>
        </p:nvSpPr>
        <p:spPr>
          <a:xfrm>
            <a:off x="919119" y="81534"/>
            <a:ext cx="10353762" cy="485394"/>
          </a:xfrm>
        </p:spPr>
        <p:txBody>
          <a:bodyPr>
            <a:no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Normal Distribution</a:t>
            </a:r>
          </a:p>
        </p:txBody>
      </p:sp>
      <p:pic>
        <p:nvPicPr>
          <p:cNvPr id="4" name="Content Placeholder 3">
            <a:extLst>
              <a:ext uri="{FF2B5EF4-FFF2-40B4-BE49-F238E27FC236}">
                <a16:creationId xmlns:a16="http://schemas.microsoft.com/office/drawing/2014/main" id="{F01569BE-6A5F-477D-BBAB-FA37F071079C}"/>
              </a:ext>
            </a:extLst>
          </p:cNvPr>
          <p:cNvPicPr>
            <a:picLocks noGrp="1" noChangeAspect="1"/>
          </p:cNvPicPr>
          <p:nvPr>
            <p:ph idx="1"/>
          </p:nvPr>
        </p:nvPicPr>
        <p:blipFill>
          <a:blip r:embed="rId2"/>
          <a:stretch>
            <a:fillRect/>
          </a:stretch>
        </p:blipFill>
        <p:spPr>
          <a:xfrm>
            <a:off x="919119" y="495907"/>
            <a:ext cx="8067674" cy="3941064"/>
          </a:xfrm>
          <a:prstGeom prst="rect">
            <a:avLst/>
          </a:prstGeom>
        </p:spPr>
      </p:pic>
      <p:pic>
        <p:nvPicPr>
          <p:cNvPr id="5" name="Picture 4">
            <a:extLst>
              <a:ext uri="{FF2B5EF4-FFF2-40B4-BE49-F238E27FC236}">
                <a16:creationId xmlns:a16="http://schemas.microsoft.com/office/drawing/2014/main" id="{D1F33429-54EC-4E07-9777-CE696D566D45}"/>
              </a:ext>
            </a:extLst>
          </p:cNvPr>
          <p:cNvPicPr>
            <a:picLocks noChangeAspect="1"/>
          </p:cNvPicPr>
          <p:nvPr/>
        </p:nvPicPr>
        <p:blipFill>
          <a:blip r:embed="rId3"/>
          <a:stretch>
            <a:fillRect/>
          </a:stretch>
        </p:blipFill>
        <p:spPr>
          <a:xfrm>
            <a:off x="919118" y="4436971"/>
            <a:ext cx="8067675" cy="2359343"/>
          </a:xfrm>
          <a:prstGeom prst="rect">
            <a:avLst/>
          </a:prstGeom>
        </p:spPr>
      </p:pic>
    </p:spTree>
    <p:extLst>
      <p:ext uri="{BB962C8B-B14F-4D97-AF65-F5344CB8AC3E}">
        <p14:creationId xmlns:p14="http://schemas.microsoft.com/office/powerpoint/2010/main" val="346624454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EC738-AA9A-4823-940C-83A3E13E4C6D}"/>
              </a:ext>
            </a:extLst>
          </p:cNvPr>
          <p:cNvSpPr>
            <a:spLocks noGrp="1"/>
          </p:cNvSpPr>
          <p:nvPr>
            <p:ph type="title"/>
          </p:nvPr>
        </p:nvSpPr>
        <p:spPr>
          <a:xfrm>
            <a:off x="913795" y="115824"/>
            <a:ext cx="10353762" cy="542544"/>
          </a:xfrm>
        </p:spPr>
        <p:txBody>
          <a:bodyPr>
            <a:no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Linear Data </a:t>
            </a:r>
          </a:p>
        </p:txBody>
      </p:sp>
      <p:pic>
        <p:nvPicPr>
          <p:cNvPr id="6" name="Picture 5">
            <a:extLst>
              <a:ext uri="{FF2B5EF4-FFF2-40B4-BE49-F238E27FC236}">
                <a16:creationId xmlns:a16="http://schemas.microsoft.com/office/drawing/2014/main" id="{088ADD40-EEE5-47E6-BDF1-97B9692B1BB6}"/>
              </a:ext>
            </a:extLst>
          </p:cNvPr>
          <p:cNvPicPr>
            <a:picLocks noChangeAspect="1"/>
          </p:cNvPicPr>
          <p:nvPr/>
        </p:nvPicPr>
        <p:blipFill>
          <a:blip r:embed="rId2"/>
          <a:stretch>
            <a:fillRect/>
          </a:stretch>
        </p:blipFill>
        <p:spPr>
          <a:xfrm>
            <a:off x="241733" y="763480"/>
            <a:ext cx="4403858" cy="2567866"/>
          </a:xfrm>
          <a:prstGeom prst="rect">
            <a:avLst/>
          </a:prstGeom>
        </p:spPr>
      </p:pic>
      <p:pic>
        <p:nvPicPr>
          <p:cNvPr id="7" name="Picture 6">
            <a:extLst>
              <a:ext uri="{FF2B5EF4-FFF2-40B4-BE49-F238E27FC236}">
                <a16:creationId xmlns:a16="http://schemas.microsoft.com/office/drawing/2014/main" id="{7D07C381-BDCB-4E57-974D-E8F9EE63E7E3}"/>
              </a:ext>
            </a:extLst>
          </p:cNvPr>
          <p:cNvPicPr>
            <a:picLocks noChangeAspect="1"/>
          </p:cNvPicPr>
          <p:nvPr/>
        </p:nvPicPr>
        <p:blipFill>
          <a:blip r:embed="rId3"/>
          <a:stretch>
            <a:fillRect/>
          </a:stretch>
        </p:blipFill>
        <p:spPr>
          <a:xfrm>
            <a:off x="5637967" y="658368"/>
            <a:ext cx="4403858" cy="2567867"/>
          </a:xfrm>
          <a:prstGeom prst="rect">
            <a:avLst/>
          </a:prstGeom>
        </p:spPr>
      </p:pic>
      <p:pic>
        <p:nvPicPr>
          <p:cNvPr id="8" name="Picture 7">
            <a:extLst>
              <a:ext uri="{FF2B5EF4-FFF2-40B4-BE49-F238E27FC236}">
                <a16:creationId xmlns:a16="http://schemas.microsoft.com/office/drawing/2014/main" id="{8DB2EF6C-5417-4FF9-AE2A-70E0122562D0}"/>
              </a:ext>
            </a:extLst>
          </p:cNvPr>
          <p:cNvPicPr>
            <a:picLocks noChangeAspect="1"/>
          </p:cNvPicPr>
          <p:nvPr/>
        </p:nvPicPr>
        <p:blipFill>
          <a:blip r:embed="rId4"/>
          <a:stretch>
            <a:fillRect/>
          </a:stretch>
        </p:blipFill>
        <p:spPr>
          <a:xfrm>
            <a:off x="3861554" y="3436458"/>
            <a:ext cx="3552825" cy="3141679"/>
          </a:xfrm>
          <a:prstGeom prst="rect">
            <a:avLst/>
          </a:prstGeom>
        </p:spPr>
      </p:pic>
    </p:spTree>
    <p:extLst>
      <p:ext uri="{BB962C8B-B14F-4D97-AF65-F5344CB8AC3E}">
        <p14:creationId xmlns:p14="http://schemas.microsoft.com/office/powerpoint/2010/main" val="35736933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8E1B4DB4-7883-4212-BD79-8BF5E81DE97A}"/>
              </a:ext>
            </a:extLst>
          </p:cNvPr>
          <p:cNvPicPr>
            <a:picLocks noGrp="1" noChangeAspect="1"/>
          </p:cNvPicPr>
          <p:nvPr>
            <p:ph idx="1"/>
          </p:nvPr>
        </p:nvPicPr>
        <p:blipFill>
          <a:blip r:embed="rId2"/>
          <a:stretch>
            <a:fillRect/>
          </a:stretch>
        </p:blipFill>
        <p:spPr>
          <a:xfrm>
            <a:off x="1942545" y="503682"/>
            <a:ext cx="8344984" cy="4946142"/>
          </a:xfrm>
          <a:prstGeom prst="rect">
            <a:avLst/>
          </a:prstGeom>
        </p:spPr>
      </p:pic>
    </p:spTree>
    <p:extLst>
      <p:ext uri="{BB962C8B-B14F-4D97-AF65-F5344CB8AC3E}">
        <p14:creationId xmlns:p14="http://schemas.microsoft.com/office/powerpoint/2010/main" val="26231792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7961757-E1B3-4D40-917F-2F300D928BC3}"/>
              </a:ext>
            </a:extLst>
          </p:cNvPr>
          <p:cNvPicPr>
            <a:picLocks noChangeAspect="1"/>
          </p:cNvPicPr>
          <p:nvPr/>
        </p:nvPicPr>
        <p:blipFill>
          <a:blip r:embed="rId2"/>
          <a:stretch>
            <a:fillRect/>
          </a:stretch>
        </p:blipFill>
        <p:spPr>
          <a:xfrm>
            <a:off x="410096" y="794241"/>
            <a:ext cx="4850663" cy="3666199"/>
          </a:xfrm>
          <a:prstGeom prst="rect">
            <a:avLst/>
          </a:prstGeom>
        </p:spPr>
      </p:pic>
      <p:pic>
        <p:nvPicPr>
          <p:cNvPr id="5" name="Picture 4">
            <a:extLst>
              <a:ext uri="{FF2B5EF4-FFF2-40B4-BE49-F238E27FC236}">
                <a16:creationId xmlns:a16="http://schemas.microsoft.com/office/drawing/2014/main" id="{8D8262D4-05B6-400A-8D55-889E6B1EB2A8}"/>
              </a:ext>
            </a:extLst>
          </p:cNvPr>
          <p:cNvPicPr>
            <a:picLocks noChangeAspect="1"/>
          </p:cNvPicPr>
          <p:nvPr/>
        </p:nvPicPr>
        <p:blipFill>
          <a:blip r:embed="rId3"/>
          <a:stretch>
            <a:fillRect/>
          </a:stretch>
        </p:blipFill>
        <p:spPr>
          <a:xfrm>
            <a:off x="5621322" y="994147"/>
            <a:ext cx="5086350" cy="3497523"/>
          </a:xfrm>
          <a:prstGeom prst="rect">
            <a:avLst/>
          </a:prstGeom>
        </p:spPr>
      </p:pic>
      <p:sp>
        <p:nvSpPr>
          <p:cNvPr id="7" name="TextBox 6">
            <a:extLst>
              <a:ext uri="{FF2B5EF4-FFF2-40B4-BE49-F238E27FC236}">
                <a16:creationId xmlns:a16="http://schemas.microsoft.com/office/drawing/2014/main" id="{4A04F346-22F3-450D-A571-4C1BDA707EBE}"/>
              </a:ext>
            </a:extLst>
          </p:cNvPr>
          <p:cNvSpPr txBox="1"/>
          <p:nvPr/>
        </p:nvSpPr>
        <p:spPr>
          <a:xfrm>
            <a:off x="807868" y="4580878"/>
            <a:ext cx="3950563" cy="1631216"/>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Average time – 25 hours watch TV with Standard deviation 2 </a:t>
            </a:r>
          </a:p>
          <a:p>
            <a:r>
              <a:rPr lang="en-IN" sz="2000" dirty="0">
                <a:latin typeface="Calibri" panose="020F0502020204030204" pitchFamily="34" charset="0"/>
                <a:ea typeface="Calibri" panose="020F0502020204030204" pitchFamily="34" charset="0"/>
                <a:cs typeface="Calibri" panose="020F0502020204030204" pitchFamily="34" charset="0"/>
              </a:rPr>
              <a:t>Next sample – 12 hours watch TV </a:t>
            </a:r>
          </a:p>
          <a:p>
            <a:r>
              <a:rPr lang="en-IN" sz="2000" dirty="0">
                <a:latin typeface="Calibri" panose="020F0502020204030204" pitchFamily="34" charset="0"/>
                <a:ea typeface="Calibri" panose="020F0502020204030204" pitchFamily="34" charset="0"/>
                <a:cs typeface="Calibri" panose="020F0502020204030204" pitchFamily="34" charset="0"/>
              </a:rPr>
              <a:t>Conclusion , value changed </a:t>
            </a:r>
          </a:p>
          <a:p>
            <a:r>
              <a:rPr lang="en-IN" sz="2000" dirty="0">
                <a:latin typeface="Calibri" panose="020F0502020204030204" pitchFamily="34" charset="0"/>
                <a:ea typeface="Calibri" panose="020F0502020204030204" pitchFamily="34" charset="0"/>
                <a:cs typeface="Calibri" panose="020F0502020204030204" pitchFamily="34" charset="0"/>
              </a:rPr>
              <a:t>95 % of the data between 21 and 29</a:t>
            </a:r>
          </a:p>
        </p:txBody>
      </p:sp>
      <p:sp>
        <p:nvSpPr>
          <p:cNvPr id="8" name="TextBox 7">
            <a:extLst>
              <a:ext uri="{FF2B5EF4-FFF2-40B4-BE49-F238E27FC236}">
                <a16:creationId xmlns:a16="http://schemas.microsoft.com/office/drawing/2014/main" id="{7F7EB661-951A-4B49-B90D-4E644BC756AB}"/>
              </a:ext>
            </a:extLst>
          </p:cNvPr>
          <p:cNvSpPr txBox="1"/>
          <p:nvPr/>
        </p:nvSpPr>
        <p:spPr>
          <a:xfrm>
            <a:off x="5967274" y="4812014"/>
            <a:ext cx="3950563" cy="707886"/>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Average runs 70 with standard deviation 20 runs. </a:t>
            </a:r>
          </a:p>
        </p:txBody>
      </p:sp>
      <p:sp>
        <p:nvSpPr>
          <p:cNvPr id="9" name="TextBox 8">
            <a:extLst>
              <a:ext uri="{FF2B5EF4-FFF2-40B4-BE49-F238E27FC236}">
                <a16:creationId xmlns:a16="http://schemas.microsoft.com/office/drawing/2014/main" id="{1B75FF70-3164-4710-9275-1FB184D9B81F}"/>
              </a:ext>
            </a:extLst>
          </p:cNvPr>
          <p:cNvSpPr txBox="1"/>
          <p:nvPr/>
        </p:nvSpPr>
        <p:spPr>
          <a:xfrm>
            <a:off x="2016711" y="89028"/>
            <a:ext cx="6488097" cy="584775"/>
          </a:xfrm>
          <a:prstGeom prst="rect">
            <a:avLst/>
          </a:prstGeom>
          <a:noFill/>
        </p:spPr>
        <p:txBody>
          <a:bodyPr wrap="square" rtlCol="0">
            <a:spAutoFit/>
          </a:bodyPr>
          <a:lstStyle/>
          <a:p>
            <a:pPr algn="ctr"/>
            <a:r>
              <a:rPr lang="en-IN" sz="3200" dirty="0">
                <a:latin typeface="Calibri" panose="020F0502020204030204" pitchFamily="34" charset="0"/>
                <a:ea typeface="Calibri" panose="020F0502020204030204" pitchFamily="34" charset="0"/>
                <a:cs typeface="Calibri" panose="020F0502020204030204" pitchFamily="34" charset="0"/>
              </a:rPr>
              <a:t>Hypothesis testing Example  </a:t>
            </a:r>
          </a:p>
        </p:txBody>
      </p:sp>
    </p:spTree>
    <p:extLst>
      <p:ext uri="{BB962C8B-B14F-4D97-AF65-F5344CB8AC3E}">
        <p14:creationId xmlns:p14="http://schemas.microsoft.com/office/powerpoint/2010/main" val="11264070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9A563E-E829-4A7F-B70E-410381013626}"/>
              </a:ext>
            </a:extLst>
          </p:cNvPr>
          <p:cNvSpPr>
            <a:spLocks noGrp="1"/>
          </p:cNvSpPr>
          <p:nvPr>
            <p:ph type="title"/>
          </p:nvPr>
        </p:nvSpPr>
        <p:spPr>
          <a:xfrm>
            <a:off x="2705878" y="512064"/>
            <a:ext cx="5822302" cy="495642"/>
          </a:xfrm>
        </p:spPr>
        <p:txBody>
          <a:bodyPr/>
          <a:lstStyle/>
          <a:p>
            <a:r>
              <a:rPr lang="en-IN" sz="3200" dirty="0">
                <a:latin typeface="Calibri" panose="020F0502020204030204" pitchFamily="34" charset="0"/>
                <a:ea typeface="Calibri" panose="020F0502020204030204" pitchFamily="34" charset="0"/>
                <a:cs typeface="Calibri" panose="020F0502020204030204" pitchFamily="34" charset="0"/>
              </a:rPr>
              <a:t>Critical Values </a:t>
            </a:r>
          </a:p>
        </p:txBody>
      </p:sp>
      <p:pic>
        <p:nvPicPr>
          <p:cNvPr id="4" name="Content Placeholder 3">
            <a:extLst>
              <a:ext uri="{FF2B5EF4-FFF2-40B4-BE49-F238E27FC236}">
                <a16:creationId xmlns:a16="http://schemas.microsoft.com/office/drawing/2014/main" id="{148B25B7-E89A-41C7-827E-7A0F4B7D5B3B}"/>
              </a:ext>
            </a:extLst>
          </p:cNvPr>
          <p:cNvPicPr>
            <a:picLocks noGrp="1" noChangeAspect="1"/>
          </p:cNvPicPr>
          <p:nvPr>
            <p:ph idx="1"/>
          </p:nvPr>
        </p:nvPicPr>
        <p:blipFill>
          <a:blip r:embed="rId2"/>
          <a:stretch>
            <a:fillRect/>
          </a:stretch>
        </p:blipFill>
        <p:spPr>
          <a:xfrm>
            <a:off x="1638450" y="1491233"/>
            <a:ext cx="6472278" cy="4999497"/>
          </a:xfrm>
          <a:prstGeom prst="rect">
            <a:avLst/>
          </a:prstGeom>
        </p:spPr>
      </p:pic>
    </p:spTree>
    <p:extLst>
      <p:ext uri="{BB962C8B-B14F-4D97-AF65-F5344CB8AC3E}">
        <p14:creationId xmlns:p14="http://schemas.microsoft.com/office/powerpoint/2010/main" val="9632439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D19B2F-2C2F-4264-9455-25E5621959A9}"/>
              </a:ext>
            </a:extLst>
          </p:cNvPr>
          <p:cNvSpPr>
            <a:spLocks noGrp="1"/>
          </p:cNvSpPr>
          <p:nvPr>
            <p:ph type="title"/>
          </p:nvPr>
        </p:nvSpPr>
        <p:spPr>
          <a:xfrm>
            <a:off x="2789853" y="161544"/>
            <a:ext cx="6010690" cy="640839"/>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Find Test Values </a:t>
            </a:r>
          </a:p>
        </p:txBody>
      </p:sp>
      <p:pic>
        <p:nvPicPr>
          <p:cNvPr id="4" name="Content Placeholder 3">
            <a:extLst>
              <a:ext uri="{FF2B5EF4-FFF2-40B4-BE49-F238E27FC236}">
                <a16:creationId xmlns:a16="http://schemas.microsoft.com/office/drawing/2014/main" id="{6EBCBD7E-4CFA-4687-A29A-29F0DF1B3E55}"/>
              </a:ext>
            </a:extLst>
          </p:cNvPr>
          <p:cNvPicPr>
            <a:picLocks noGrp="1" noChangeAspect="1"/>
          </p:cNvPicPr>
          <p:nvPr>
            <p:ph idx="1"/>
          </p:nvPr>
        </p:nvPicPr>
        <p:blipFill>
          <a:blip r:embed="rId2"/>
          <a:stretch>
            <a:fillRect/>
          </a:stretch>
        </p:blipFill>
        <p:spPr>
          <a:xfrm>
            <a:off x="365810" y="802383"/>
            <a:ext cx="8336522" cy="3413379"/>
          </a:xfrm>
          <a:prstGeom prst="rect">
            <a:avLst/>
          </a:prstGeom>
        </p:spPr>
      </p:pic>
      <p:sp>
        <p:nvSpPr>
          <p:cNvPr id="5" name="Title 1">
            <a:extLst>
              <a:ext uri="{FF2B5EF4-FFF2-40B4-BE49-F238E27FC236}">
                <a16:creationId xmlns:a16="http://schemas.microsoft.com/office/drawing/2014/main" id="{C155BF41-BF0C-446A-95CC-D000BD57B940}"/>
              </a:ext>
            </a:extLst>
          </p:cNvPr>
          <p:cNvSpPr txBox="1">
            <a:spLocks/>
          </p:cNvSpPr>
          <p:nvPr/>
        </p:nvSpPr>
        <p:spPr>
          <a:xfrm>
            <a:off x="0" y="4215762"/>
            <a:ext cx="10353762" cy="905257"/>
          </a:xfrm>
          <a:prstGeom prst="rect">
            <a:avLst/>
          </a:prstGeom>
          <a:effectLst>
            <a:outerShdw blurRad="25400" dir="17880000">
              <a:srgbClr val="000000">
                <a:alpha val="46000"/>
              </a:srgbClr>
            </a:outerShdw>
          </a:effectLst>
        </p:spPr>
        <p:txBody>
          <a:bodyPr vert="horz" lIns="91440" tIns="45720" rIns="91440" bIns="45720" rtlCol="0" anchor="ctr">
            <a:normAutofit fontScale="62500" lnSpcReduction="20000"/>
          </a:bodyPr>
          <a:lst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en-IN" sz="3200" dirty="0"/>
          </a:p>
          <a:p>
            <a:endParaRPr lang="en-IN" sz="3200" dirty="0"/>
          </a:p>
          <a:p>
            <a:r>
              <a:rPr lang="en-IN" sz="3200" dirty="0"/>
              <a:t>2.89 value in the  greater than 2.5 . So this lies in the red area(rejection area) . </a:t>
            </a:r>
          </a:p>
          <a:p>
            <a:endParaRPr lang="en-IN" sz="3200" dirty="0"/>
          </a:p>
          <a:p>
            <a:endParaRPr lang="en-IN" sz="3200" dirty="0"/>
          </a:p>
          <a:p>
            <a:endParaRPr lang="en-IN" sz="3200" dirty="0"/>
          </a:p>
        </p:txBody>
      </p:sp>
      <p:pic>
        <p:nvPicPr>
          <p:cNvPr id="6" name="Picture 5">
            <a:extLst>
              <a:ext uri="{FF2B5EF4-FFF2-40B4-BE49-F238E27FC236}">
                <a16:creationId xmlns:a16="http://schemas.microsoft.com/office/drawing/2014/main" id="{3A72D1C2-40D2-4838-85B6-A157AA97AEB4}"/>
              </a:ext>
            </a:extLst>
          </p:cNvPr>
          <p:cNvPicPr>
            <a:picLocks noChangeAspect="1"/>
          </p:cNvPicPr>
          <p:nvPr/>
        </p:nvPicPr>
        <p:blipFill>
          <a:blip r:embed="rId3"/>
          <a:stretch>
            <a:fillRect/>
          </a:stretch>
        </p:blipFill>
        <p:spPr>
          <a:xfrm>
            <a:off x="1857903" y="4668390"/>
            <a:ext cx="8620125" cy="2266950"/>
          </a:xfrm>
          <a:prstGeom prst="rect">
            <a:avLst/>
          </a:prstGeom>
        </p:spPr>
      </p:pic>
    </p:spTree>
    <p:extLst>
      <p:ext uri="{BB962C8B-B14F-4D97-AF65-F5344CB8AC3E}">
        <p14:creationId xmlns:p14="http://schemas.microsoft.com/office/powerpoint/2010/main" val="160321031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27EDA9D7-B336-4324-A9F9-7E8CC6BD7A6A}"/>
              </a:ext>
            </a:extLst>
          </p:cNvPr>
          <p:cNvSpPr>
            <a:spLocks noGrp="1"/>
          </p:cNvSpPr>
          <p:nvPr>
            <p:ph type="title"/>
          </p:nvPr>
        </p:nvSpPr>
        <p:spPr>
          <a:xfrm>
            <a:off x="1096675" y="161544"/>
            <a:ext cx="10353762" cy="905257"/>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Conclusion</a:t>
            </a:r>
          </a:p>
        </p:txBody>
      </p:sp>
      <p:sp>
        <p:nvSpPr>
          <p:cNvPr id="7" name="Title 1">
            <a:extLst>
              <a:ext uri="{FF2B5EF4-FFF2-40B4-BE49-F238E27FC236}">
                <a16:creationId xmlns:a16="http://schemas.microsoft.com/office/drawing/2014/main" id="{37DF1B79-F22D-4FA2-8501-A378C8404807}"/>
              </a:ext>
            </a:extLst>
          </p:cNvPr>
          <p:cNvSpPr txBox="1">
            <a:spLocks/>
          </p:cNvSpPr>
          <p:nvPr/>
        </p:nvSpPr>
        <p:spPr>
          <a:xfrm>
            <a:off x="919119" y="1066801"/>
            <a:ext cx="10353762" cy="178498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2.89 is greater than 2.5 . This  lies in the red area(rejection area) . That means we need to reject the null hypothesis </a:t>
            </a:r>
            <a:r>
              <a:rPr lang="en-I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ie</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IQ is 100. </a:t>
            </a:r>
            <a:r>
              <a:rPr lang="en-IN" sz="2000" dirty="0" err="1">
                <a:solidFill>
                  <a:schemeClr val="tx1"/>
                </a:solidFill>
                <a:latin typeface="Calibri" panose="020F0502020204030204" pitchFamily="34" charset="0"/>
                <a:ea typeface="Calibri" panose="020F0502020204030204" pitchFamily="34" charset="0"/>
                <a:cs typeface="Calibri" panose="020F0502020204030204" pitchFamily="34" charset="0"/>
              </a:rPr>
              <a:t>ie</a:t>
            </a:r>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 these a change in IQ level  </a:t>
            </a:r>
          </a:p>
        </p:txBody>
      </p:sp>
      <p:sp>
        <p:nvSpPr>
          <p:cNvPr id="8" name="Title 1">
            <a:extLst>
              <a:ext uri="{FF2B5EF4-FFF2-40B4-BE49-F238E27FC236}">
                <a16:creationId xmlns:a16="http://schemas.microsoft.com/office/drawing/2014/main" id="{C61F5C31-6FD8-4454-94E6-92A1D318B9F2}"/>
              </a:ext>
            </a:extLst>
          </p:cNvPr>
          <p:cNvSpPr txBox="1">
            <a:spLocks/>
          </p:cNvSpPr>
          <p:nvPr/>
        </p:nvSpPr>
        <p:spPr>
          <a:xfrm>
            <a:off x="1025799" y="2997638"/>
            <a:ext cx="10353762" cy="1784985"/>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l"/>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P Values: If P value is greater than 0.05 accept the hypothesis else reject it </a:t>
            </a:r>
          </a:p>
          <a:p>
            <a:pPr algn="l"/>
            <a:r>
              <a:rPr lang="en-IN" sz="2000" dirty="0">
                <a:solidFill>
                  <a:schemeClr val="tx1"/>
                </a:solidFill>
                <a:latin typeface="Calibri" panose="020F0502020204030204" pitchFamily="34" charset="0"/>
                <a:ea typeface="Calibri" panose="020F0502020204030204" pitchFamily="34" charset="0"/>
                <a:cs typeface="Calibri" panose="020F0502020204030204" pitchFamily="34" charset="0"/>
              </a:rPr>
              <a:t>Hypothesis : Coefficient of each variable is Zero ( x1 ,x2 ,x3 ,x4,x5 are Zero) </a:t>
            </a:r>
          </a:p>
        </p:txBody>
      </p:sp>
    </p:spTree>
    <p:extLst>
      <p:ext uri="{BB962C8B-B14F-4D97-AF65-F5344CB8AC3E}">
        <p14:creationId xmlns:p14="http://schemas.microsoft.com/office/powerpoint/2010/main" val="3151098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0CE15968-B15C-46DA-9B6B-A507F0B00428}"/>
              </a:ext>
            </a:extLst>
          </p:cNvPr>
          <p:cNvPicPr>
            <a:picLocks noChangeAspect="1"/>
          </p:cNvPicPr>
          <p:nvPr/>
        </p:nvPicPr>
        <p:blipFill>
          <a:blip r:embed="rId2"/>
          <a:stretch>
            <a:fillRect/>
          </a:stretch>
        </p:blipFill>
        <p:spPr>
          <a:xfrm>
            <a:off x="950976" y="1552194"/>
            <a:ext cx="8534400" cy="4686300"/>
          </a:xfrm>
          <a:prstGeom prst="rect">
            <a:avLst/>
          </a:prstGeom>
        </p:spPr>
      </p:pic>
      <p:sp>
        <p:nvSpPr>
          <p:cNvPr id="8" name="Title 1">
            <a:extLst>
              <a:ext uri="{FF2B5EF4-FFF2-40B4-BE49-F238E27FC236}">
                <a16:creationId xmlns:a16="http://schemas.microsoft.com/office/drawing/2014/main" id="{9993C67B-B378-4FE7-B2D8-904A6C12C5D1}"/>
              </a:ext>
            </a:extLst>
          </p:cNvPr>
          <p:cNvSpPr>
            <a:spLocks noGrp="1"/>
          </p:cNvSpPr>
          <p:nvPr>
            <p:ph type="title"/>
          </p:nvPr>
        </p:nvSpPr>
        <p:spPr>
          <a:xfrm>
            <a:off x="3235279" y="276434"/>
            <a:ext cx="5721441" cy="905257"/>
          </a:xfrm>
        </p:spPr>
        <p:txBody>
          <a:bodyPr>
            <a:normAutofit/>
          </a:bodyPr>
          <a:lstStyle/>
          <a:p>
            <a:r>
              <a:rPr lang="en-IN" sz="3200" dirty="0">
                <a:latin typeface="Calibri" panose="020F0502020204030204" pitchFamily="34" charset="0"/>
                <a:ea typeface="Calibri" panose="020F0502020204030204" pitchFamily="34" charset="0"/>
                <a:cs typeface="Calibri" panose="020F0502020204030204" pitchFamily="34" charset="0"/>
              </a:rPr>
              <a:t>Example 2 </a:t>
            </a:r>
          </a:p>
        </p:txBody>
      </p:sp>
    </p:spTree>
    <p:extLst>
      <p:ext uri="{BB962C8B-B14F-4D97-AF65-F5344CB8AC3E}">
        <p14:creationId xmlns:p14="http://schemas.microsoft.com/office/powerpoint/2010/main" val="15158540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F3709205-BFA2-416E-AE46-E2D8AA95B830}"/>
              </a:ext>
            </a:extLst>
          </p:cNvPr>
          <p:cNvPicPr>
            <a:picLocks noGrp="1" noChangeAspect="1"/>
          </p:cNvPicPr>
          <p:nvPr>
            <p:ph idx="1"/>
          </p:nvPr>
        </p:nvPicPr>
        <p:blipFill>
          <a:blip r:embed="rId2"/>
          <a:stretch>
            <a:fillRect/>
          </a:stretch>
        </p:blipFill>
        <p:spPr>
          <a:xfrm>
            <a:off x="1738081" y="1020932"/>
            <a:ext cx="7299387" cy="3388497"/>
          </a:xfrm>
          <a:prstGeom prst="rect">
            <a:avLst/>
          </a:prstGeom>
        </p:spPr>
      </p:pic>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993694" y="272248"/>
            <a:ext cx="10353762" cy="748684"/>
          </a:xfrm>
        </p:spPr>
        <p:txBody>
          <a:bodyPr/>
          <a:lstStyle/>
          <a:p>
            <a:r>
              <a:rPr lang="en-IN" sz="3200" dirty="0">
                <a:latin typeface="Calibri" panose="020F0502020204030204" pitchFamily="34" charset="0"/>
                <a:ea typeface="Calibri" panose="020F0502020204030204" pitchFamily="34" charset="0"/>
                <a:cs typeface="Calibri" panose="020F0502020204030204" pitchFamily="34" charset="0"/>
              </a:rPr>
              <a:t>P Value </a:t>
            </a:r>
          </a:p>
        </p:txBody>
      </p:sp>
      <p:sp>
        <p:nvSpPr>
          <p:cNvPr id="6" name="TextBox 5">
            <a:extLst>
              <a:ext uri="{FF2B5EF4-FFF2-40B4-BE49-F238E27FC236}">
                <a16:creationId xmlns:a16="http://schemas.microsoft.com/office/drawing/2014/main" id="{564938C9-2815-49B5-B085-7B05E2D7FCB4}"/>
              </a:ext>
            </a:extLst>
          </p:cNvPr>
          <p:cNvSpPr txBox="1"/>
          <p:nvPr/>
        </p:nvSpPr>
        <p:spPr>
          <a:xfrm>
            <a:off x="1402671" y="4549534"/>
            <a:ext cx="8823679" cy="1323439"/>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Null Hypothesis – Coefficient is Zero</a:t>
            </a:r>
          </a:p>
          <a:p>
            <a:r>
              <a:rPr lang="en-IN" sz="2000" dirty="0">
                <a:latin typeface="Calibri" panose="020F0502020204030204" pitchFamily="34" charset="0"/>
                <a:ea typeface="Calibri" panose="020F0502020204030204" pitchFamily="34" charset="0"/>
                <a:cs typeface="Calibri" panose="020F0502020204030204" pitchFamily="34" charset="0"/>
              </a:rPr>
              <a:t>Alternate Hypotheses – Coefficient is not zero </a:t>
            </a:r>
          </a:p>
          <a:p>
            <a:r>
              <a:rPr lang="en-IN" sz="2000" dirty="0">
                <a:latin typeface="Calibri" panose="020F0502020204030204" pitchFamily="34" charset="0"/>
                <a:ea typeface="Calibri" panose="020F0502020204030204" pitchFamily="34" charset="0"/>
                <a:cs typeface="Calibri" panose="020F0502020204030204" pitchFamily="34" charset="0"/>
              </a:rPr>
              <a:t>When P &gt; 0.05 – Reject null hypothesis </a:t>
            </a:r>
          </a:p>
          <a:p>
            <a:r>
              <a:rPr lang="en-IN" sz="2000" dirty="0">
                <a:latin typeface="Calibri" panose="020F0502020204030204" pitchFamily="34" charset="0"/>
                <a:ea typeface="Calibri" panose="020F0502020204030204" pitchFamily="34" charset="0"/>
                <a:cs typeface="Calibri" panose="020F0502020204030204" pitchFamily="34" charset="0"/>
              </a:rPr>
              <a:t>Important variables are the variables which has p value less than 0.05</a:t>
            </a:r>
          </a:p>
        </p:txBody>
      </p:sp>
    </p:spTree>
    <p:extLst>
      <p:ext uri="{BB962C8B-B14F-4D97-AF65-F5344CB8AC3E}">
        <p14:creationId xmlns:p14="http://schemas.microsoft.com/office/powerpoint/2010/main" val="2817909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69AFBB69-A869-4C79-8EB7-F9B03D5BBFE2}"/>
              </a:ext>
            </a:extLst>
          </p:cNvPr>
          <p:cNvPicPr>
            <a:picLocks noChangeAspect="1"/>
          </p:cNvPicPr>
          <p:nvPr/>
        </p:nvPicPr>
        <p:blipFill>
          <a:blip r:embed="rId2"/>
          <a:stretch>
            <a:fillRect/>
          </a:stretch>
        </p:blipFill>
        <p:spPr>
          <a:xfrm>
            <a:off x="1873188" y="992076"/>
            <a:ext cx="8773512" cy="5484415"/>
          </a:xfrm>
          <a:prstGeom prst="rect">
            <a:avLst/>
          </a:prstGeom>
        </p:spPr>
      </p:pic>
      <p:sp>
        <p:nvSpPr>
          <p:cNvPr id="7" name="Title 1">
            <a:extLst>
              <a:ext uri="{FF2B5EF4-FFF2-40B4-BE49-F238E27FC236}">
                <a16:creationId xmlns:a16="http://schemas.microsoft.com/office/drawing/2014/main" id="{49B2EAB7-4115-8A8B-76DC-BC137E373A50}"/>
              </a:ext>
            </a:extLst>
          </p:cNvPr>
          <p:cNvSpPr>
            <a:spLocks noGrp="1"/>
          </p:cNvSpPr>
          <p:nvPr>
            <p:ph type="title"/>
          </p:nvPr>
        </p:nvSpPr>
        <p:spPr>
          <a:xfrm>
            <a:off x="993694" y="272248"/>
            <a:ext cx="10353762" cy="748684"/>
          </a:xfrm>
        </p:spPr>
        <p:txBody>
          <a:bodyPr/>
          <a:lstStyle/>
          <a:p>
            <a:r>
              <a:rPr lang="en-IN" sz="3200" dirty="0">
                <a:latin typeface="Calibri" panose="020F0502020204030204" pitchFamily="34" charset="0"/>
                <a:ea typeface="Calibri" panose="020F0502020204030204" pitchFamily="34" charset="0"/>
                <a:cs typeface="Calibri" panose="020F0502020204030204" pitchFamily="34" charset="0"/>
              </a:rPr>
              <a:t>OLS</a:t>
            </a:r>
          </a:p>
        </p:txBody>
      </p:sp>
    </p:spTree>
    <p:extLst>
      <p:ext uri="{BB962C8B-B14F-4D97-AF65-F5344CB8AC3E}">
        <p14:creationId xmlns:p14="http://schemas.microsoft.com/office/powerpoint/2010/main" val="26500677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790776E7-71F0-4ED9-9E2B-3BF5BDAD171F}"/>
              </a:ext>
            </a:extLst>
          </p:cNvPr>
          <p:cNvSpPr txBox="1"/>
          <p:nvPr/>
        </p:nvSpPr>
        <p:spPr>
          <a:xfrm>
            <a:off x="1600200" y="1301826"/>
            <a:ext cx="8049828" cy="2031325"/>
          </a:xfrm>
          <a:prstGeom prst="rect">
            <a:avLst/>
          </a:prstGeom>
          <a:noFill/>
        </p:spPr>
        <p:txBody>
          <a:bodyPr wrap="square">
            <a:spAutoFit/>
          </a:bodyPr>
          <a:lstStyle/>
          <a:p>
            <a:r>
              <a:rPr lang="en-IN" dirty="0">
                <a:hlinkClick r:id="rId2"/>
              </a:rPr>
              <a:t>https://jyotiyadav99111.medium.com/statistics-how-should-i-interpret-results-of-ols-3bde1ebeec01</a:t>
            </a:r>
            <a:endParaRPr lang="en-IN" dirty="0"/>
          </a:p>
          <a:p>
            <a:endParaRPr lang="en-IN" dirty="0"/>
          </a:p>
          <a:p>
            <a:r>
              <a:rPr lang="en-IN" dirty="0">
                <a:hlinkClick r:id="rId3"/>
              </a:rPr>
              <a:t>https://medium.com/analytics-vidhya/how-to-interpret-result-from-linear-regression-3f7ae7679ef9</a:t>
            </a:r>
            <a:endParaRPr lang="en-IN" dirty="0"/>
          </a:p>
          <a:p>
            <a:endParaRPr lang="en-IN" dirty="0"/>
          </a:p>
          <a:p>
            <a:endParaRPr lang="en-IN" dirty="0"/>
          </a:p>
        </p:txBody>
      </p:sp>
      <p:sp>
        <p:nvSpPr>
          <p:cNvPr id="4" name="Title 1">
            <a:extLst>
              <a:ext uri="{FF2B5EF4-FFF2-40B4-BE49-F238E27FC236}">
                <a16:creationId xmlns:a16="http://schemas.microsoft.com/office/drawing/2014/main" id="{4695A897-3EA3-934E-02DF-9461D04A1164}"/>
              </a:ext>
            </a:extLst>
          </p:cNvPr>
          <p:cNvSpPr>
            <a:spLocks noGrp="1"/>
          </p:cNvSpPr>
          <p:nvPr>
            <p:ph type="title"/>
          </p:nvPr>
        </p:nvSpPr>
        <p:spPr>
          <a:xfrm>
            <a:off x="2500603" y="346893"/>
            <a:ext cx="5851725" cy="748684"/>
          </a:xfrm>
        </p:spPr>
        <p:txBody>
          <a:bodyPr/>
          <a:lstStyle/>
          <a:p>
            <a:r>
              <a:rPr lang="en-IN" sz="3200" dirty="0">
                <a:latin typeface="Calibri" panose="020F0502020204030204" pitchFamily="34" charset="0"/>
                <a:ea typeface="Calibri" panose="020F0502020204030204" pitchFamily="34" charset="0"/>
                <a:cs typeface="Calibri" panose="020F0502020204030204" pitchFamily="34" charset="0"/>
              </a:rPr>
              <a:t>OLS</a:t>
            </a:r>
          </a:p>
        </p:txBody>
      </p:sp>
    </p:spTree>
    <p:extLst>
      <p:ext uri="{BB962C8B-B14F-4D97-AF65-F5344CB8AC3E}">
        <p14:creationId xmlns:p14="http://schemas.microsoft.com/office/powerpoint/2010/main" val="26789700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9" name="Picture 8">
            <a:extLst>
              <a:ext uri="{FF2B5EF4-FFF2-40B4-BE49-F238E27FC236}">
                <a16:creationId xmlns:a16="http://schemas.microsoft.com/office/drawing/2014/main" id="{34956227-A5FF-4464-B70E-7E5B544A6BE3}"/>
              </a:ext>
            </a:extLst>
          </p:cNvPr>
          <p:cNvPicPr>
            <a:picLocks noChangeAspect="1"/>
          </p:cNvPicPr>
          <p:nvPr/>
        </p:nvPicPr>
        <p:blipFill>
          <a:blip r:embed="rId2"/>
          <a:stretch>
            <a:fillRect/>
          </a:stretch>
        </p:blipFill>
        <p:spPr>
          <a:xfrm>
            <a:off x="1588131" y="1520855"/>
            <a:ext cx="7648575" cy="1028700"/>
          </a:xfrm>
          <a:prstGeom prst="rect">
            <a:avLst/>
          </a:prstGeom>
        </p:spPr>
      </p:pic>
    </p:spTree>
    <p:extLst>
      <p:ext uri="{BB962C8B-B14F-4D97-AF65-F5344CB8AC3E}">
        <p14:creationId xmlns:p14="http://schemas.microsoft.com/office/powerpoint/2010/main" val="27310865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FFF765B-A2F3-4E56-B8F1-5C43D5B8B13F}"/>
              </a:ext>
            </a:extLst>
          </p:cNvPr>
          <p:cNvPicPr>
            <a:picLocks noChangeAspect="1"/>
          </p:cNvPicPr>
          <p:nvPr/>
        </p:nvPicPr>
        <p:blipFill>
          <a:blip r:embed="rId2"/>
          <a:stretch>
            <a:fillRect/>
          </a:stretch>
        </p:blipFill>
        <p:spPr>
          <a:xfrm>
            <a:off x="227456" y="206501"/>
            <a:ext cx="10187559" cy="6391353"/>
          </a:xfrm>
          <a:prstGeom prst="rect">
            <a:avLst/>
          </a:prstGeom>
        </p:spPr>
      </p:pic>
    </p:spTree>
    <p:extLst>
      <p:ext uri="{BB962C8B-B14F-4D97-AF65-F5344CB8AC3E}">
        <p14:creationId xmlns:p14="http://schemas.microsoft.com/office/powerpoint/2010/main" val="28166793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3" name="Picture 2">
            <a:extLst>
              <a:ext uri="{FF2B5EF4-FFF2-40B4-BE49-F238E27FC236}">
                <a16:creationId xmlns:a16="http://schemas.microsoft.com/office/drawing/2014/main" id="{02C63234-0667-49FE-A558-B14F3B0C0DA9}"/>
              </a:ext>
            </a:extLst>
          </p:cNvPr>
          <p:cNvPicPr>
            <a:picLocks noChangeAspect="1"/>
          </p:cNvPicPr>
          <p:nvPr/>
        </p:nvPicPr>
        <p:blipFill>
          <a:blip r:embed="rId2"/>
          <a:stretch>
            <a:fillRect/>
          </a:stretch>
        </p:blipFill>
        <p:spPr>
          <a:xfrm>
            <a:off x="1507215" y="1558031"/>
            <a:ext cx="8201025" cy="2286000"/>
          </a:xfrm>
          <a:prstGeom prst="rect">
            <a:avLst/>
          </a:prstGeom>
        </p:spPr>
      </p:pic>
    </p:spTree>
    <p:extLst>
      <p:ext uri="{BB962C8B-B14F-4D97-AF65-F5344CB8AC3E}">
        <p14:creationId xmlns:p14="http://schemas.microsoft.com/office/powerpoint/2010/main" val="298930771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3" name="Picture 2">
            <a:extLst>
              <a:ext uri="{FF2B5EF4-FFF2-40B4-BE49-F238E27FC236}">
                <a16:creationId xmlns:a16="http://schemas.microsoft.com/office/drawing/2014/main" id="{86DF0777-65DC-4ED2-8C09-2D68BC888716}"/>
              </a:ext>
            </a:extLst>
          </p:cNvPr>
          <p:cNvPicPr>
            <a:picLocks noChangeAspect="1"/>
          </p:cNvPicPr>
          <p:nvPr/>
        </p:nvPicPr>
        <p:blipFill>
          <a:blip r:embed="rId2"/>
          <a:stretch>
            <a:fillRect/>
          </a:stretch>
        </p:blipFill>
        <p:spPr>
          <a:xfrm>
            <a:off x="1809657" y="1661650"/>
            <a:ext cx="8250514" cy="1543189"/>
          </a:xfrm>
          <a:prstGeom prst="rect">
            <a:avLst/>
          </a:prstGeom>
        </p:spPr>
      </p:pic>
    </p:spTree>
    <p:extLst>
      <p:ext uri="{BB962C8B-B14F-4D97-AF65-F5344CB8AC3E}">
        <p14:creationId xmlns:p14="http://schemas.microsoft.com/office/powerpoint/2010/main" val="300328646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3" name="Picture 2">
            <a:extLst>
              <a:ext uri="{FF2B5EF4-FFF2-40B4-BE49-F238E27FC236}">
                <a16:creationId xmlns:a16="http://schemas.microsoft.com/office/drawing/2014/main" id="{910265DC-4A70-4E6A-A97C-6A0E5F8EE444}"/>
              </a:ext>
            </a:extLst>
          </p:cNvPr>
          <p:cNvPicPr>
            <a:picLocks noChangeAspect="1"/>
          </p:cNvPicPr>
          <p:nvPr/>
        </p:nvPicPr>
        <p:blipFill>
          <a:blip r:embed="rId2"/>
          <a:stretch>
            <a:fillRect/>
          </a:stretch>
        </p:blipFill>
        <p:spPr>
          <a:xfrm>
            <a:off x="1597374" y="1477300"/>
            <a:ext cx="9159950" cy="955182"/>
          </a:xfrm>
          <a:prstGeom prst="rect">
            <a:avLst/>
          </a:prstGeom>
        </p:spPr>
      </p:pic>
    </p:spTree>
    <p:extLst>
      <p:ext uri="{BB962C8B-B14F-4D97-AF65-F5344CB8AC3E}">
        <p14:creationId xmlns:p14="http://schemas.microsoft.com/office/powerpoint/2010/main" val="178121439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sp>
        <p:nvSpPr>
          <p:cNvPr id="4" name="TextBox 3">
            <a:extLst>
              <a:ext uri="{FF2B5EF4-FFF2-40B4-BE49-F238E27FC236}">
                <a16:creationId xmlns:a16="http://schemas.microsoft.com/office/drawing/2014/main" id="{24494C97-C30B-4C20-8D3A-A96C6454307B}"/>
              </a:ext>
            </a:extLst>
          </p:cNvPr>
          <p:cNvSpPr txBox="1"/>
          <p:nvPr/>
        </p:nvSpPr>
        <p:spPr>
          <a:xfrm>
            <a:off x="1047563" y="1034404"/>
            <a:ext cx="9649241" cy="1323439"/>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Degree of Freedom: </a:t>
            </a:r>
            <a:r>
              <a:rPr lang="en-IN" sz="2000" dirty="0">
                <a:latin typeface="Calibri" panose="020F0502020204030204" pitchFamily="34" charset="0"/>
                <a:ea typeface="Calibri" panose="020F0502020204030204" pitchFamily="34" charset="0"/>
                <a:cs typeface="Calibri" panose="020F0502020204030204" pitchFamily="34" charset="0"/>
              </a:rPr>
              <a:t>In this case degree of freedom is 1. It is calculated by subtracting the number of relations (independent variables) from the number of observations. In the below case there are two independent variables represented in a two dimension space, number of observations three ( 3-2 =1)</a:t>
            </a:r>
          </a:p>
        </p:txBody>
      </p:sp>
      <p:pic>
        <p:nvPicPr>
          <p:cNvPr id="6" name="Picture 5">
            <a:extLst>
              <a:ext uri="{FF2B5EF4-FFF2-40B4-BE49-F238E27FC236}">
                <a16:creationId xmlns:a16="http://schemas.microsoft.com/office/drawing/2014/main" id="{B67BB720-9EAE-4805-B5D4-CBEA09D96F56}"/>
              </a:ext>
            </a:extLst>
          </p:cNvPr>
          <p:cNvPicPr>
            <a:picLocks noChangeAspect="1"/>
          </p:cNvPicPr>
          <p:nvPr/>
        </p:nvPicPr>
        <p:blipFill>
          <a:blip r:embed="rId2"/>
          <a:stretch>
            <a:fillRect/>
          </a:stretch>
        </p:blipFill>
        <p:spPr>
          <a:xfrm>
            <a:off x="1296138" y="2424579"/>
            <a:ext cx="7838679" cy="4080094"/>
          </a:xfrm>
          <a:prstGeom prst="rect">
            <a:avLst/>
          </a:prstGeom>
        </p:spPr>
      </p:pic>
    </p:spTree>
    <p:extLst>
      <p:ext uri="{BB962C8B-B14F-4D97-AF65-F5344CB8AC3E}">
        <p14:creationId xmlns:p14="http://schemas.microsoft.com/office/powerpoint/2010/main" val="276339499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sp>
        <p:nvSpPr>
          <p:cNvPr id="4" name="TextBox 3">
            <a:extLst>
              <a:ext uri="{FF2B5EF4-FFF2-40B4-BE49-F238E27FC236}">
                <a16:creationId xmlns:a16="http://schemas.microsoft.com/office/drawing/2014/main" id="{24494C97-C30B-4C20-8D3A-A96C6454307B}"/>
              </a:ext>
            </a:extLst>
          </p:cNvPr>
          <p:cNvSpPr txBox="1"/>
          <p:nvPr/>
        </p:nvSpPr>
        <p:spPr>
          <a:xfrm>
            <a:off x="1686757" y="1122930"/>
            <a:ext cx="8237000" cy="646331"/>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Degree of Freedom= 2</a:t>
            </a:r>
          </a:p>
          <a:p>
            <a:r>
              <a:rPr lang="en-IN" dirty="0">
                <a:latin typeface="Verdana" panose="020B0604030504040204" pitchFamily="34" charset="0"/>
                <a:ea typeface="Verdana" panose="020B0604030504040204" pitchFamily="34" charset="0"/>
              </a:rPr>
              <a:t>4 (number of observations) – 2 (independent variables) = 2</a:t>
            </a:r>
          </a:p>
        </p:txBody>
      </p:sp>
      <p:pic>
        <p:nvPicPr>
          <p:cNvPr id="3" name="Picture 2">
            <a:extLst>
              <a:ext uri="{FF2B5EF4-FFF2-40B4-BE49-F238E27FC236}">
                <a16:creationId xmlns:a16="http://schemas.microsoft.com/office/drawing/2014/main" id="{0C3F913F-54C1-43F3-B6AC-95019237BFB1}"/>
              </a:ext>
            </a:extLst>
          </p:cNvPr>
          <p:cNvPicPr>
            <a:picLocks noChangeAspect="1"/>
          </p:cNvPicPr>
          <p:nvPr/>
        </p:nvPicPr>
        <p:blipFill>
          <a:blip r:embed="rId2"/>
          <a:stretch>
            <a:fillRect/>
          </a:stretch>
        </p:blipFill>
        <p:spPr>
          <a:xfrm>
            <a:off x="1686757" y="1924523"/>
            <a:ext cx="8638851" cy="4519833"/>
          </a:xfrm>
          <a:prstGeom prst="rect">
            <a:avLst/>
          </a:prstGeom>
        </p:spPr>
      </p:pic>
    </p:spTree>
    <p:extLst>
      <p:ext uri="{BB962C8B-B14F-4D97-AF65-F5344CB8AC3E}">
        <p14:creationId xmlns:p14="http://schemas.microsoft.com/office/powerpoint/2010/main" val="57459075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sp>
        <p:nvSpPr>
          <p:cNvPr id="4" name="TextBox 3">
            <a:extLst>
              <a:ext uri="{FF2B5EF4-FFF2-40B4-BE49-F238E27FC236}">
                <a16:creationId xmlns:a16="http://schemas.microsoft.com/office/drawing/2014/main" id="{24494C97-C30B-4C20-8D3A-A96C6454307B}"/>
              </a:ext>
            </a:extLst>
          </p:cNvPr>
          <p:cNvSpPr txBox="1"/>
          <p:nvPr/>
        </p:nvSpPr>
        <p:spPr>
          <a:xfrm>
            <a:off x="1686757" y="1122930"/>
            <a:ext cx="8237000" cy="923330"/>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Degree of Freedom= 1</a:t>
            </a:r>
          </a:p>
          <a:p>
            <a:r>
              <a:rPr lang="en-IN" dirty="0">
                <a:latin typeface="Verdana" panose="020B0604030504040204" pitchFamily="34" charset="0"/>
                <a:ea typeface="Verdana" panose="020B0604030504040204" pitchFamily="34" charset="0"/>
              </a:rPr>
              <a:t>4 (number of observations) – 3 (independent variables represented in x, y ,z axis ) = 1</a:t>
            </a:r>
          </a:p>
        </p:txBody>
      </p:sp>
      <p:pic>
        <p:nvPicPr>
          <p:cNvPr id="6" name="Picture 5">
            <a:extLst>
              <a:ext uri="{FF2B5EF4-FFF2-40B4-BE49-F238E27FC236}">
                <a16:creationId xmlns:a16="http://schemas.microsoft.com/office/drawing/2014/main" id="{DDFE8146-0377-4094-8FB5-E0B1579DA816}"/>
              </a:ext>
            </a:extLst>
          </p:cNvPr>
          <p:cNvPicPr>
            <a:picLocks noChangeAspect="1"/>
          </p:cNvPicPr>
          <p:nvPr/>
        </p:nvPicPr>
        <p:blipFill>
          <a:blip r:embed="rId2"/>
          <a:stretch>
            <a:fillRect/>
          </a:stretch>
        </p:blipFill>
        <p:spPr>
          <a:xfrm>
            <a:off x="1455755" y="2273684"/>
            <a:ext cx="8468002" cy="4209095"/>
          </a:xfrm>
          <a:prstGeom prst="rect">
            <a:avLst/>
          </a:prstGeom>
        </p:spPr>
      </p:pic>
    </p:spTree>
    <p:extLst>
      <p:ext uri="{BB962C8B-B14F-4D97-AF65-F5344CB8AC3E}">
        <p14:creationId xmlns:p14="http://schemas.microsoft.com/office/powerpoint/2010/main" val="39901574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3" name="Picture 2">
            <a:extLst>
              <a:ext uri="{FF2B5EF4-FFF2-40B4-BE49-F238E27FC236}">
                <a16:creationId xmlns:a16="http://schemas.microsoft.com/office/drawing/2014/main" id="{C4C8BC21-4CD4-450C-A97C-B39CA82F86FB}"/>
              </a:ext>
            </a:extLst>
          </p:cNvPr>
          <p:cNvPicPr>
            <a:picLocks noChangeAspect="1"/>
          </p:cNvPicPr>
          <p:nvPr/>
        </p:nvPicPr>
        <p:blipFill>
          <a:blip r:embed="rId2"/>
          <a:stretch>
            <a:fillRect/>
          </a:stretch>
        </p:blipFill>
        <p:spPr>
          <a:xfrm>
            <a:off x="1208653" y="3428999"/>
            <a:ext cx="8317086" cy="2873175"/>
          </a:xfrm>
          <a:prstGeom prst="rect">
            <a:avLst/>
          </a:prstGeom>
        </p:spPr>
      </p:pic>
      <p:sp>
        <p:nvSpPr>
          <p:cNvPr id="4" name="TextBox 3">
            <a:extLst>
              <a:ext uri="{FF2B5EF4-FFF2-40B4-BE49-F238E27FC236}">
                <a16:creationId xmlns:a16="http://schemas.microsoft.com/office/drawing/2014/main" id="{34A47C06-B5AC-4706-885B-26D5D3A04D15}"/>
              </a:ext>
            </a:extLst>
          </p:cNvPr>
          <p:cNvSpPr txBox="1"/>
          <p:nvPr/>
        </p:nvSpPr>
        <p:spPr>
          <a:xfrm>
            <a:off x="1403458" y="1182671"/>
            <a:ext cx="6302359" cy="2031325"/>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Degree of Freedom of Residuals (DF Residuals)</a:t>
            </a:r>
          </a:p>
          <a:p>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n : Total number of observation</a:t>
            </a:r>
          </a:p>
          <a:p>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K : Number of Independent variable </a:t>
            </a:r>
          </a:p>
          <a:p>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DF = n – (k+1) (if add constant ) otherwise (n-k) </a:t>
            </a:r>
          </a:p>
        </p:txBody>
      </p:sp>
    </p:spTree>
    <p:extLst>
      <p:ext uri="{BB962C8B-B14F-4D97-AF65-F5344CB8AC3E}">
        <p14:creationId xmlns:p14="http://schemas.microsoft.com/office/powerpoint/2010/main" val="110009625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sp>
        <p:nvSpPr>
          <p:cNvPr id="4" name="TextBox 3">
            <a:extLst>
              <a:ext uri="{FF2B5EF4-FFF2-40B4-BE49-F238E27FC236}">
                <a16:creationId xmlns:a16="http://schemas.microsoft.com/office/drawing/2014/main" id="{34A47C06-B5AC-4706-885B-26D5D3A04D15}"/>
              </a:ext>
            </a:extLst>
          </p:cNvPr>
          <p:cNvSpPr txBox="1"/>
          <p:nvPr/>
        </p:nvSpPr>
        <p:spPr>
          <a:xfrm>
            <a:off x="1430092" y="1584106"/>
            <a:ext cx="8749606" cy="3139321"/>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Covariance Type: </a:t>
            </a:r>
            <a:r>
              <a:rPr lang="en-IN" dirty="0" err="1">
                <a:latin typeface="Verdana" panose="020B0604030504040204" pitchFamily="34" charset="0"/>
                <a:ea typeface="Verdana" panose="020B0604030504040204" pitchFamily="34" charset="0"/>
              </a:rPr>
              <a:t>nonrobust</a:t>
            </a:r>
            <a:r>
              <a:rPr lang="en-IN" dirty="0">
                <a:latin typeface="Verdana" panose="020B0604030504040204" pitchFamily="34" charset="0"/>
                <a:ea typeface="Verdana" panose="020B0604030504040204" pitchFamily="34" charset="0"/>
              </a:rPr>
              <a:t>  </a:t>
            </a:r>
          </a:p>
          <a:p>
            <a:endParaRPr lang="en-IN" dirty="0">
              <a:latin typeface="Verdana" panose="020B0604030504040204" pitchFamily="34" charset="0"/>
              <a:ea typeface="Verdana" panose="020B0604030504040204" pitchFamily="34" charset="0"/>
            </a:endParaRPr>
          </a:p>
          <a:p>
            <a:r>
              <a:rPr lang="en-IN" dirty="0" err="1">
                <a:latin typeface="Verdana" panose="020B0604030504040204" pitchFamily="34" charset="0"/>
                <a:ea typeface="Verdana" panose="020B0604030504040204" pitchFamily="34" charset="0"/>
              </a:rPr>
              <a:t>Nonrobust</a:t>
            </a:r>
            <a:r>
              <a:rPr lang="en-IN" dirty="0">
                <a:latin typeface="Verdana" panose="020B0604030504040204" pitchFamily="34" charset="0"/>
                <a:ea typeface="Verdana" panose="020B0604030504040204" pitchFamily="34" charset="0"/>
              </a:rPr>
              <a:t>: No outlier  </a:t>
            </a:r>
            <a:r>
              <a:rPr lang="en-IN" dirty="0" err="1">
                <a:latin typeface="Verdana" panose="020B0604030504040204" pitchFamily="34" charset="0"/>
                <a:ea typeface="Verdana" panose="020B0604030504040204" pitchFamily="34" charset="0"/>
              </a:rPr>
              <a:t>ie</a:t>
            </a:r>
            <a:r>
              <a:rPr lang="en-IN" dirty="0">
                <a:latin typeface="Verdana" panose="020B0604030504040204" pitchFamily="34" charset="0"/>
                <a:ea typeface="Verdana" panose="020B0604030504040204" pitchFamily="34" charset="0"/>
              </a:rPr>
              <a:t> proper covariance.</a:t>
            </a: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r>
              <a:rPr lang="en-IN" dirty="0">
                <a:latin typeface="Verdana" panose="020B0604030504040204" pitchFamily="34" charset="0"/>
                <a:ea typeface="Verdana" panose="020B0604030504040204" pitchFamily="34" charset="0"/>
              </a:rPr>
              <a:t>Covariance is a measure of how two variables are linked in a positive or negative manner, and a </a:t>
            </a:r>
            <a:r>
              <a:rPr lang="en-IN" b="1" dirty="0">
                <a:latin typeface="Verdana" panose="020B0604030504040204" pitchFamily="34" charset="0"/>
                <a:ea typeface="Verdana" panose="020B0604030504040204" pitchFamily="34" charset="0"/>
              </a:rPr>
              <a:t>robust covariance </a:t>
            </a:r>
            <a:r>
              <a:rPr lang="en-IN" dirty="0">
                <a:latin typeface="Verdana" panose="020B0604030504040204" pitchFamily="34" charset="0"/>
                <a:ea typeface="Verdana" panose="020B0604030504040204" pitchFamily="34" charset="0"/>
              </a:rPr>
              <a:t>is one that is calculated in a way to minimize or eliminate variables. </a:t>
            </a: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a:p>
            <a:endParaRPr lang="en-IN" dirty="0">
              <a:latin typeface="Verdana" panose="020B0604030504040204" pitchFamily="34" charset="0"/>
              <a:ea typeface="Verdana" panose="020B0604030504040204" pitchFamily="34" charset="0"/>
            </a:endParaRPr>
          </a:p>
        </p:txBody>
      </p:sp>
    </p:spTree>
    <p:extLst>
      <p:ext uri="{BB962C8B-B14F-4D97-AF65-F5344CB8AC3E}">
        <p14:creationId xmlns:p14="http://schemas.microsoft.com/office/powerpoint/2010/main" val="609524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50136" y="286953"/>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4" name="Picture 3">
            <a:extLst>
              <a:ext uri="{FF2B5EF4-FFF2-40B4-BE49-F238E27FC236}">
                <a16:creationId xmlns:a16="http://schemas.microsoft.com/office/drawing/2014/main" id="{E5D881E5-E32E-4AE8-A5D0-C7E1C2A1505E}"/>
              </a:ext>
            </a:extLst>
          </p:cNvPr>
          <p:cNvPicPr>
            <a:picLocks noChangeAspect="1"/>
          </p:cNvPicPr>
          <p:nvPr/>
        </p:nvPicPr>
        <p:blipFill>
          <a:blip r:embed="rId2"/>
          <a:stretch>
            <a:fillRect/>
          </a:stretch>
        </p:blipFill>
        <p:spPr>
          <a:xfrm>
            <a:off x="1164407" y="1349360"/>
            <a:ext cx="9667875" cy="5141743"/>
          </a:xfrm>
          <a:prstGeom prst="rect">
            <a:avLst/>
          </a:prstGeom>
        </p:spPr>
      </p:pic>
      <p:sp>
        <p:nvSpPr>
          <p:cNvPr id="6" name="Title 1">
            <a:extLst>
              <a:ext uri="{FF2B5EF4-FFF2-40B4-BE49-F238E27FC236}">
                <a16:creationId xmlns:a16="http://schemas.microsoft.com/office/drawing/2014/main" id="{54D0D0A6-88EA-4D49-9C41-D1B3E3DCCF81}"/>
              </a:ext>
            </a:extLst>
          </p:cNvPr>
          <p:cNvSpPr txBox="1">
            <a:spLocks/>
          </p:cNvSpPr>
          <p:nvPr/>
        </p:nvSpPr>
        <p:spPr>
          <a:xfrm>
            <a:off x="2050136" y="858128"/>
            <a:ext cx="7484481" cy="491232"/>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1800" dirty="0">
                <a:solidFill>
                  <a:schemeClr val="tx1"/>
                </a:solidFill>
                <a:effectLst/>
                <a:latin typeface="Verdana" panose="020B0604030504040204" pitchFamily="34" charset="0"/>
                <a:ea typeface="Verdana" panose="020B0604030504040204" pitchFamily="34" charset="0"/>
              </a:rPr>
              <a:t>R-Squared values examples</a:t>
            </a:r>
          </a:p>
        </p:txBody>
      </p:sp>
    </p:spTree>
    <p:extLst>
      <p:ext uri="{BB962C8B-B14F-4D97-AF65-F5344CB8AC3E}">
        <p14:creationId xmlns:p14="http://schemas.microsoft.com/office/powerpoint/2010/main" val="108846004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3" name="Picture 2">
            <a:extLst>
              <a:ext uri="{FF2B5EF4-FFF2-40B4-BE49-F238E27FC236}">
                <a16:creationId xmlns:a16="http://schemas.microsoft.com/office/drawing/2014/main" id="{8BA5DD73-A7B8-44C3-9E25-9AB0F2577250}"/>
              </a:ext>
            </a:extLst>
          </p:cNvPr>
          <p:cNvPicPr>
            <a:picLocks noChangeAspect="1"/>
          </p:cNvPicPr>
          <p:nvPr/>
        </p:nvPicPr>
        <p:blipFill>
          <a:blip r:embed="rId2"/>
          <a:stretch>
            <a:fillRect/>
          </a:stretch>
        </p:blipFill>
        <p:spPr>
          <a:xfrm>
            <a:off x="1636496" y="1127464"/>
            <a:ext cx="8768133" cy="5386757"/>
          </a:xfrm>
          <a:prstGeom prst="rect">
            <a:avLst/>
          </a:prstGeom>
        </p:spPr>
      </p:pic>
    </p:spTree>
    <p:extLst>
      <p:ext uri="{BB962C8B-B14F-4D97-AF65-F5344CB8AC3E}">
        <p14:creationId xmlns:p14="http://schemas.microsoft.com/office/powerpoint/2010/main" val="28843782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907D87-7A33-46AF-82E7-58AF1878B658}"/>
              </a:ext>
            </a:extLst>
          </p:cNvPr>
          <p:cNvPicPr>
            <a:picLocks noChangeAspect="1"/>
          </p:cNvPicPr>
          <p:nvPr/>
        </p:nvPicPr>
        <p:blipFill>
          <a:blip r:embed="rId2"/>
          <a:stretch>
            <a:fillRect/>
          </a:stretch>
        </p:blipFill>
        <p:spPr>
          <a:xfrm>
            <a:off x="2762250" y="681037"/>
            <a:ext cx="6667500" cy="5495925"/>
          </a:xfrm>
          <a:prstGeom prst="rect">
            <a:avLst/>
          </a:prstGeom>
        </p:spPr>
      </p:pic>
    </p:spTree>
    <p:extLst>
      <p:ext uri="{BB962C8B-B14F-4D97-AF65-F5344CB8AC3E}">
        <p14:creationId xmlns:p14="http://schemas.microsoft.com/office/powerpoint/2010/main" val="217597276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4" name="Picture 3">
            <a:extLst>
              <a:ext uri="{FF2B5EF4-FFF2-40B4-BE49-F238E27FC236}">
                <a16:creationId xmlns:a16="http://schemas.microsoft.com/office/drawing/2014/main" id="{B114BAFA-28BC-4434-B952-70F5DBFB35ED}"/>
              </a:ext>
            </a:extLst>
          </p:cNvPr>
          <p:cNvPicPr>
            <a:picLocks noChangeAspect="1"/>
          </p:cNvPicPr>
          <p:nvPr/>
        </p:nvPicPr>
        <p:blipFill>
          <a:blip r:embed="rId2"/>
          <a:stretch>
            <a:fillRect/>
          </a:stretch>
        </p:blipFill>
        <p:spPr>
          <a:xfrm>
            <a:off x="1226412" y="1421028"/>
            <a:ext cx="8917047" cy="2929030"/>
          </a:xfrm>
          <a:prstGeom prst="rect">
            <a:avLst/>
          </a:prstGeom>
        </p:spPr>
      </p:pic>
    </p:spTree>
    <p:extLst>
      <p:ext uri="{BB962C8B-B14F-4D97-AF65-F5344CB8AC3E}">
        <p14:creationId xmlns:p14="http://schemas.microsoft.com/office/powerpoint/2010/main" val="23427781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sp>
        <p:nvSpPr>
          <p:cNvPr id="7" name="Title 1">
            <a:extLst>
              <a:ext uri="{FF2B5EF4-FFF2-40B4-BE49-F238E27FC236}">
                <a16:creationId xmlns:a16="http://schemas.microsoft.com/office/drawing/2014/main" id="{5B51C0F1-E36C-4DF5-BE40-7CFC911A6B23}"/>
              </a:ext>
            </a:extLst>
          </p:cNvPr>
          <p:cNvSpPr txBox="1">
            <a:spLocks/>
          </p:cNvSpPr>
          <p:nvPr/>
        </p:nvSpPr>
        <p:spPr>
          <a:xfrm>
            <a:off x="2041258" y="1105917"/>
            <a:ext cx="7484481" cy="491232"/>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0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Adjusted R-Squared values</a:t>
            </a:r>
          </a:p>
        </p:txBody>
      </p:sp>
      <p:pic>
        <p:nvPicPr>
          <p:cNvPr id="3" name="Picture 2">
            <a:extLst>
              <a:ext uri="{FF2B5EF4-FFF2-40B4-BE49-F238E27FC236}">
                <a16:creationId xmlns:a16="http://schemas.microsoft.com/office/drawing/2014/main" id="{30F2AB69-BC94-BDB1-FE6D-9BA06E19629D}"/>
              </a:ext>
            </a:extLst>
          </p:cNvPr>
          <p:cNvPicPr>
            <a:picLocks noChangeAspect="1"/>
          </p:cNvPicPr>
          <p:nvPr/>
        </p:nvPicPr>
        <p:blipFill>
          <a:blip r:embed="rId2"/>
          <a:stretch>
            <a:fillRect/>
          </a:stretch>
        </p:blipFill>
        <p:spPr>
          <a:xfrm>
            <a:off x="1506786" y="1537858"/>
            <a:ext cx="8980822" cy="4807739"/>
          </a:xfrm>
          <a:prstGeom prst="rect">
            <a:avLst/>
          </a:prstGeom>
        </p:spPr>
      </p:pic>
    </p:spTree>
    <p:extLst>
      <p:ext uri="{BB962C8B-B14F-4D97-AF65-F5344CB8AC3E}">
        <p14:creationId xmlns:p14="http://schemas.microsoft.com/office/powerpoint/2010/main" val="348593785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4" name="Picture 3">
            <a:extLst>
              <a:ext uri="{FF2B5EF4-FFF2-40B4-BE49-F238E27FC236}">
                <a16:creationId xmlns:a16="http://schemas.microsoft.com/office/drawing/2014/main" id="{F5E4AA11-7E33-6294-3AD9-46147C81CF75}"/>
              </a:ext>
            </a:extLst>
          </p:cNvPr>
          <p:cNvPicPr>
            <a:picLocks noChangeAspect="1"/>
          </p:cNvPicPr>
          <p:nvPr/>
        </p:nvPicPr>
        <p:blipFill>
          <a:blip r:embed="rId2"/>
          <a:stretch>
            <a:fillRect/>
          </a:stretch>
        </p:blipFill>
        <p:spPr>
          <a:xfrm>
            <a:off x="1187444" y="1129754"/>
            <a:ext cx="9486776" cy="5054731"/>
          </a:xfrm>
          <a:prstGeom prst="rect">
            <a:avLst/>
          </a:prstGeom>
        </p:spPr>
      </p:pic>
    </p:spTree>
    <p:extLst>
      <p:ext uri="{BB962C8B-B14F-4D97-AF65-F5344CB8AC3E}">
        <p14:creationId xmlns:p14="http://schemas.microsoft.com/office/powerpoint/2010/main" val="255266633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3" name="Picture 2">
            <a:extLst>
              <a:ext uri="{FF2B5EF4-FFF2-40B4-BE49-F238E27FC236}">
                <a16:creationId xmlns:a16="http://schemas.microsoft.com/office/drawing/2014/main" id="{4228D74A-39F3-412C-9A2A-E631B4F7E523}"/>
              </a:ext>
            </a:extLst>
          </p:cNvPr>
          <p:cNvPicPr>
            <a:picLocks noChangeAspect="1"/>
          </p:cNvPicPr>
          <p:nvPr/>
        </p:nvPicPr>
        <p:blipFill>
          <a:blip r:embed="rId2"/>
          <a:stretch>
            <a:fillRect/>
          </a:stretch>
        </p:blipFill>
        <p:spPr>
          <a:xfrm>
            <a:off x="1486522" y="1511001"/>
            <a:ext cx="8768903" cy="4696565"/>
          </a:xfrm>
          <a:prstGeom prst="rect">
            <a:avLst/>
          </a:prstGeom>
        </p:spPr>
      </p:pic>
      <p:sp>
        <p:nvSpPr>
          <p:cNvPr id="2" name="TextBox 1">
            <a:extLst>
              <a:ext uri="{FF2B5EF4-FFF2-40B4-BE49-F238E27FC236}">
                <a16:creationId xmlns:a16="http://schemas.microsoft.com/office/drawing/2014/main" id="{53416222-17A2-4C19-B9A0-2639DFFCBE26}"/>
              </a:ext>
            </a:extLst>
          </p:cNvPr>
          <p:cNvSpPr txBox="1"/>
          <p:nvPr/>
        </p:nvSpPr>
        <p:spPr>
          <a:xfrm>
            <a:off x="1740023" y="1141669"/>
            <a:ext cx="7111014" cy="369332"/>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Intercept only model</a:t>
            </a:r>
          </a:p>
        </p:txBody>
      </p:sp>
    </p:spTree>
    <p:extLst>
      <p:ext uri="{BB962C8B-B14F-4D97-AF65-F5344CB8AC3E}">
        <p14:creationId xmlns:p14="http://schemas.microsoft.com/office/powerpoint/2010/main" val="29691284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F-Statistics</a:t>
            </a:r>
          </a:p>
        </p:txBody>
      </p:sp>
      <p:pic>
        <p:nvPicPr>
          <p:cNvPr id="8" name="Picture 7">
            <a:extLst>
              <a:ext uri="{FF2B5EF4-FFF2-40B4-BE49-F238E27FC236}">
                <a16:creationId xmlns:a16="http://schemas.microsoft.com/office/drawing/2014/main" id="{26B37F62-EE20-17D1-2901-87222D80D8CD}"/>
              </a:ext>
            </a:extLst>
          </p:cNvPr>
          <p:cNvPicPr>
            <a:picLocks noChangeAspect="1"/>
          </p:cNvPicPr>
          <p:nvPr/>
        </p:nvPicPr>
        <p:blipFill>
          <a:blip r:embed="rId2"/>
          <a:stretch>
            <a:fillRect/>
          </a:stretch>
        </p:blipFill>
        <p:spPr>
          <a:xfrm>
            <a:off x="1092334" y="1069181"/>
            <a:ext cx="8994936" cy="5219077"/>
          </a:xfrm>
          <a:prstGeom prst="rect">
            <a:avLst/>
          </a:prstGeom>
        </p:spPr>
      </p:pic>
    </p:spTree>
    <p:extLst>
      <p:ext uri="{BB962C8B-B14F-4D97-AF65-F5344CB8AC3E}">
        <p14:creationId xmlns:p14="http://schemas.microsoft.com/office/powerpoint/2010/main" val="86013887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F-Statistics</a:t>
            </a:r>
          </a:p>
        </p:txBody>
      </p:sp>
      <p:pic>
        <p:nvPicPr>
          <p:cNvPr id="3" name="Picture 2">
            <a:extLst>
              <a:ext uri="{FF2B5EF4-FFF2-40B4-BE49-F238E27FC236}">
                <a16:creationId xmlns:a16="http://schemas.microsoft.com/office/drawing/2014/main" id="{F4427DD9-376F-239B-DB2C-5FEC4C9647C7}"/>
              </a:ext>
            </a:extLst>
          </p:cNvPr>
          <p:cNvPicPr>
            <a:picLocks noChangeAspect="1"/>
          </p:cNvPicPr>
          <p:nvPr/>
        </p:nvPicPr>
        <p:blipFill>
          <a:blip r:embed="rId2"/>
          <a:stretch>
            <a:fillRect/>
          </a:stretch>
        </p:blipFill>
        <p:spPr>
          <a:xfrm>
            <a:off x="1219218" y="967668"/>
            <a:ext cx="9472147" cy="5413896"/>
          </a:xfrm>
          <a:prstGeom prst="rect">
            <a:avLst/>
          </a:prstGeom>
        </p:spPr>
      </p:pic>
    </p:spTree>
    <p:extLst>
      <p:ext uri="{BB962C8B-B14F-4D97-AF65-F5344CB8AC3E}">
        <p14:creationId xmlns:p14="http://schemas.microsoft.com/office/powerpoint/2010/main" val="31275869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3" name="Picture 2">
            <a:extLst>
              <a:ext uri="{FF2B5EF4-FFF2-40B4-BE49-F238E27FC236}">
                <a16:creationId xmlns:a16="http://schemas.microsoft.com/office/drawing/2014/main" id="{C1079D10-EC3A-4C5F-8D48-7F029DDAF88C}"/>
              </a:ext>
            </a:extLst>
          </p:cNvPr>
          <p:cNvPicPr>
            <a:picLocks noChangeAspect="1"/>
          </p:cNvPicPr>
          <p:nvPr/>
        </p:nvPicPr>
        <p:blipFill>
          <a:blip r:embed="rId2"/>
          <a:stretch>
            <a:fillRect/>
          </a:stretch>
        </p:blipFill>
        <p:spPr>
          <a:xfrm>
            <a:off x="1417348" y="1352411"/>
            <a:ext cx="9461815" cy="3290609"/>
          </a:xfrm>
          <a:prstGeom prst="rect">
            <a:avLst/>
          </a:prstGeom>
        </p:spPr>
      </p:pic>
    </p:spTree>
    <p:extLst>
      <p:ext uri="{BB962C8B-B14F-4D97-AF65-F5344CB8AC3E}">
        <p14:creationId xmlns:p14="http://schemas.microsoft.com/office/powerpoint/2010/main" val="3684975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7B48F8-6C55-472F-B2B7-5E632A22FBC5}"/>
              </a:ext>
            </a:extLst>
          </p:cNvPr>
          <p:cNvSpPr txBox="1"/>
          <p:nvPr/>
        </p:nvSpPr>
        <p:spPr>
          <a:xfrm>
            <a:off x="2985117" y="352432"/>
            <a:ext cx="6094520" cy="369332"/>
          </a:xfrm>
          <a:prstGeom prst="rect">
            <a:avLst/>
          </a:prstGeom>
          <a:noFill/>
        </p:spPr>
        <p:txBody>
          <a:bodyPr wrap="square">
            <a:spAutoFit/>
          </a:bodyPr>
          <a:lstStyle/>
          <a:p>
            <a:r>
              <a:rPr lang="en-IN" sz="1800" dirty="0">
                <a:solidFill>
                  <a:schemeClr val="tx1"/>
                </a:solidFill>
                <a:effectLst/>
                <a:latin typeface="Verdana" panose="020B0604030504040204" pitchFamily="34" charset="0"/>
                <a:ea typeface="Verdana" panose="020B0604030504040204" pitchFamily="34" charset="0"/>
              </a:rPr>
              <a:t>First Part(model Summary) Interpretation</a:t>
            </a:r>
            <a:endParaRPr lang="en-IN" dirty="0"/>
          </a:p>
        </p:txBody>
      </p:sp>
      <p:sp>
        <p:nvSpPr>
          <p:cNvPr id="6" name="TextBox 5">
            <a:extLst>
              <a:ext uri="{FF2B5EF4-FFF2-40B4-BE49-F238E27FC236}">
                <a16:creationId xmlns:a16="http://schemas.microsoft.com/office/drawing/2014/main" id="{C6376AEC-6653-40BB-953B-2D9609CCBD6E}"/>
              </a:ext>
            </a:extLst>
          </p:cNvPr>
          <p:cNvSpPr txBox="1"/>
          <p:nvPr/>
        </p:nvSpPr>
        <p:spPr>
          <a:xfrm>
            <a:off x="911834" y="1095833"/>
            <a:ext cx="10368331" cy="5632311"/>
          </a:xfrm>
          <a:prstGeom prst="rect">
            <a:avLst/>
          </a:prstGeom>
          <a:noFill/>
        </p:spPr>
        <p:txBody>
          <a:bodyPr wrap="square" rtlCol="0">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F Statistic:  </a:t>
            </a:r>
            <a:r>
              <a:rPr lang="en-IN" sz="2000" dirty="0">
                <a:latin typeface="Calibri" panose="020F0502020204030204" pitchFamily="34" charset="0"/>
                <a:ea typeface="Calibri" panose="020F0502020204030204" pitchFamily="34" charset="0"/>
                <a:cs typeface="Calibri" panose="020F0502020204030204" pitchFamily="34" charset="0"/>
              </a:rPr>
              <a:t>Create the model only with intercept, this is called baseline model, considering all the other coefficients are zero.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This gives the maximum error (error is difference between actual and predicted)</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The create the Linear Regression model,  error of linear regression model is expected to be smaller than the error of baseline model.</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Then do the Hypothesis test </a:t>
            </a:r>
          </a:p>
          <a:p>
            <a:pPr marL="800100" lvl="1"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Null Hypothesis: Base line model and linear regression model has same error </a:t>
            </a:r>
          </a:p>
          <a:p>
            <a:pPr marL="800100" lvl="1"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Alternate Hypothesis: Linear Regression model is better that base line model</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If the Linear model error is higher than base line model, accept Null hypothesis </a:t>
            </a:r>
          </a:p>
          <a:p>
            <a:r>
              <a:rPr lang="en-IN" sz="2000" dirty="0">
                <a:latin typeface="Calibri" panose="020F0502020204030204" pitchFamily="34" charset="0"/>
                <a:ea typeface="Calibri" panose="020F0502020204030204" pitchFamily="34" charset="0"/>
                <a:cs typeface="Calibri" panose="020F0502020204030204" pitchFamily="34" charset="0"/>
              </a:rPr>
              <a:t>If the Linear model error is smaller than base line model, accept alternate hypothesis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b="1" dirty="0">
                <a:latin typeface="Calibri" panose="020F0502020204030204" pitchFamily="34" charset="0"/>
                <a:ea typeface="Calibri" panose="020F0502020204030204" pitchFamily="34" charset="0"/>
                <a:cs typeface="Calibri" panose="020F0502020204030204" pitchFamily="34" charset="0"/>
              </a:rPr>
              <a:t>Prob(F Statistic): </a:t>
            </a:r>
            <a:r>
              <a:rPr lang="en-IN" sz="2000" dirty="0">
                <a:latin typeface="Calibri" panose="020F0502020204030204" pitchFamily="34" charset="0"/>
                <a:ea typeface="Calibri" panose="020F0502020204030204" pitchFamily="34" charset="0"/>
                <a:cs typeface="Calibri" panose="020F0502020204030204" pitchFamily="34" charset="0"/>
              </a:rPr>
              <a:t>Probability of getting null hypothesis. Normally it should be a small number.</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15786887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7B48F8-6C55-472F-B2B7-5E632A22FBC5}"/>
              </a:ext>
            </a:extLst>
          </p:cNvPr>
          <p:cNvSpPr txBox="1"/>
          <p:nvPr/>
        </p:nvSpPr>
        <p:spPr>
          <a:xfrm>
            <a:off x="2985117" y="352432"/>
            <a:ext cx="6094520" cy="369332"/>
          </a:xfrm>
          <a:prstGeom prst="rect">
            <a:avLst/>
          </a:prstGeom>
          <a:noFill/>
        </p:spPr>
        <p:txBody>
          <a:bodyPr wrap="square">
            <a:spAutoFit/>
          </a:bodyPr>
          <a:lstStyle/>
          <a:p>
            <a:r>
              <a:rPr lang="en-IN" sz="1800" dirty="0">
                <a:solidFill>
                  <a:schemeClr val="tx1"/>
                </a:solidFill>
                <a:effectLst/>
                <a:latin typeface="Verdana" panose="020B0604030504040204" pitchFamily="34" charset="0"/>
                <a:ea typeface="Verdana" panose="020B0604030504040204" pitchFamily="34" charset="0"/>
              </a:rPr>
              <a:t>First Part(model Summary) Interpretation</a:t>
            </a:r>
            <a:endParaRPr lang="en-IN" dirty="0"/>
          </a:p>
        </p:txBody>
      </p:sp>
      <p:sp>
        <p:nvSpPr>
          <p:cNvPr id="6" name="TextBox 5">
            <a:extLst>
              <a:ext uri="{FF2B5EF4-FFF2-40B4-BE49-F238E27FC236}">
                <a16:creationId xmlns:a16="http://schemas.microsoft.com/office/drawing/2014/main" id="{C6376AEC-6653-40BB-953B-2D9609CCBD6E}"/>
              </a:ext>
            </a:extLst>
          </p:cNvPr>
          <p:cNvSpPr txBox="1"/>
          <p:nvPr/>
        </p:nvSpPr>
        <p:spPr>
          <a:xfrm>
            <a:off x="911835" y="1263784"/>
            <a:ext cx="9874354" cy="2246769"/>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Log-Likelihood: Create the model with different combinations, </a:t>
            </a:r>
            <a:r>
              <a:rPr lang="en-IN" sz="2000" dirty="0" err="1">
                <a:latin typeface="Calibri" panose="020F0502020204030204" pitchFamily="34" charset="0"/>
                <a:ea typeface="Calibri" panose="020F0502020204030204" pitchFamily="34" charset="0"/>
                <a:cs typeface="Calibri" panose="020F0502020204030204" pitchFamily="34" charset="0"/>
              </a:rPr>
              <a:t>ie</a:t>
            </a:r>
            <a:r>
              <a:rPr lang="en-IN" sz="2000" dirty="0">
                <a:latin typeface="Calibri" panose="020F0502020204030204" pitchFamily="34" charset="0"/>
                <a:ea typeface="Calibri" panose="020F0502020204030204" pitchFamily="34" charset="0"/>
                <a:cs typeface="Calibri" panose="020F0502020204030204" pitchFamily="34" charset="0"/>
              </a:rPr>
              <a:t> the different sets of independent variables.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The model with a higher Log-Likelihood value is considered as the best model.</a:t>
            </a:r>
          </a:p>
          <a:p>
            <a:endParaRPr lang="en-IN"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8483689"/>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3" name="Picture 2">
            <a:extLst>
              <a:ext uri="{FF2B5EF4-FFF2-40B4-BE49-F238E27FC236}">
                <a16:creationId xmlns:a16="http://schemas.microsoft.com/office/drawing/2014/main" id="{2B5F1C01-01BB-4DD4-804B-23A88D5D3872}"/>
              </a:ext>
            </a:extLst>
          </p:cNvPr>
          <p:cNvPicPr>
            <a:picLocks noChangeAspect="1"/>
          </p:cNvPicPr>
          <p:nvPr/>
        </p:nvPicPr>
        <p:blipFill>
          <a:blip r:embed="rId2"/>
          <a:stretch>
            <a:fillRect/>
          </a:stretch>
        </p:blipFill>
        <p:spPr>
          <a:xfrm>
            <a:off x="1401146" y="1420565"/>
            <a:ext cx="9437138" cy="2840717"/>
          </a:xfrm>
          <a:prstGeom prst="rect">
            <a:avLst/>
          </a:prstGeom>
        </p:spPr>
      </p:pic>
    </p:spTree>
    <p:extLst>
      <p:ext uri="{BB962C8B-B14F-4D97-AF65-F5344CB8AC3E}">
        <p14:creationId xmlns:p14="http://schemas.microsoft.com/office/powerpoint/2010/main" val="29370177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91BDA291-61FB-4638-9259-4B7DC806CF87}"/>
              </a:ext>
            </a:extLst>
          </p:cNvPr>
          <p:cNvPicPr>
            <a:picLocks noGrp="1" noChangeAspect="1"/>
          </p:cNvPicPr>
          <p:nvPr>
            <p:ph idx="1"/>
          </p:nvPr>
        </p:nvPicPr>
        <p:blipFill>
          <a:blip r:embed="rId2"/>
          <a:stretch>
            <a:fillRect/>
          </a:stretch>
        </p:blipFill>
        <p:spPr>
          <a:xfrm>
            <a:off x="907498" y="311657"/>
            <a:ext cx="7953038" cy="5876527"/>
          </a:xfrm>
          <a:prstGeom prst="rect">
            <a:avLst/>
          </a:prstGeom>
        </p:spPr>
      </p:pic>
    </p:spTree>
    <p:extLst>
      <p:ext uri="{BB962C8B-B14F-4D97-AF65-F5344CB8AC3E}">
        <p14:creationId xmlns:p14="http://schemas.microsoft.com/office/powerpoint/2010/main" val="7090685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D7B48F8-6C55-472F-B2B7-5E632A22FBC5}"/>
              </a:ext>
            </a:extLst>
          </p:cNvPr>
          <p:cNvSpPr txBox="1"/>
          <p:nvPr/>
        </p:nvSpPr>
        <p:spPr>
          <a:xfrm>
            <a:off x="2985117" y="352432"/>
            <a:ext cx="6094520" cy="369332"/>
          </a:xfrm>
          <a:prstGeom prst="rect">
            <a:avLst/>
          </a:prstGeom>
          <a:noFill/>
        </p:spPr>
        <p:txBody>
          <a:bodyPr wrap="square">
            <a:spAutoFit/>
          </a:bodyPr>
          <a:lstStyle/>
          <a:p>
            <a:r>
              <a:rPr lang="en-IN" sz="1800" dirty="0">
                <a:solidFill>
                  <a:schemeClr val="tx1"/>
                </a:solidFill>
                <a:effectLst/>
                <a:latin typeface="Verdana" panose="020B0604030504040204" pitchFamily="34" charset="0"/>
                <a:ea typeface="Verdana" panose="020B0604030504040204" pitchFamily="34" charset="0"/>
              </a:rPr>
              <a:t>First Part(model Summary) Interpretation</a:t>
            </a:r>
            <a:endParaRPr lang="en-IN" dirty="0"/>
          </a:p>
        </p:txBody>
      </p:sp>
      <p:pic>
        <p:nvPicPr>
          <p:cNvPr id="4" name="Picture 3">
            <a:extLst>
              <a:ext uri="{FF2B5EF4-FFF2-40B4-BE49-F238E27FC236}">
                <a16:creationId xmlns:a16="http://schemas.microsoft.com/office/drawing/2014/main" id="{57733D2F-1C87-4E66-AC0A-8A818B402964}"/>
              </a:ext>
            </a:extLst>
          </p:cNvPr>
          <p:cNvPicPr>
            <a:picLocks noChangeAspect="1"/>
          </p:cNvPicPr>
          <p:nvPr/>
        </p:nvPicPr>
        <p:blipFill>
          <a:blip r:embed="rId2"/>
          <a:stretch>
            <a:fillRect/>
          </a:stretch>
        </p:blipFill>
        <p:spPr>
          <a:xfrm>
            <a:off x="2027854" y="1327663"/>
            <a:ext cx="7248525" cy="3086100"/>
          </a:xfrm>
          <a:prstGeom prst="rect">
            <a:avLst/>
          </a:prstGeom>
        </p:spPr>
      </p:pic>
    </p:spTree>
    <p:extLst>
      <p:ext uri="{BB962C8B-B14F-4D97-AF65-F5344CB8AC3E}">
        <p14:creationId xmlns:p14="http://schemas.microsoft.com/office/powerpoint/2010/main" val="1017932688"/>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First Part(model Summary) Interpretation</a:t>
            </a:r>
          </a:p>
        </p:txBody>
      </p:sp>
      <p:pic>
        <p:nvPicPr>
          <p:cNvPr id="3" name="Picture 2">
            <a:extLst>
              <a:ext uri="{FF2B5EF4-FFF2-40B4-BE49-F238E27FC236}">
                <a16:creationId xmlns:a16="http://schemas.microsoft.com/office/drawing/2014/main" id="{EB69E054-3BBF-4BFA-A530-35E1F5D64994}"/>
              </a:ext>
            </a:extLst>
          </p:cNvPr>
          <p:cNvPicPr>
            <a:picLocks noChangeAspect="1"/>
          </p:cNvPicPr>
          <p:nvPr/>
        </p:nvPicPr>
        <p:blipFill>
          <a:blip r:embed="rId2"/>
          <a:stretch>
            <a:fillRect/>
          </a:stretch>
        </p:blipFill>
        <p:spPr>
          <a:xfrm>
            <a:off x="1161633" y="1425559"/>
            <a:ext cx="8976772" cy="2915622"/>
          </a:xfrm>
          <a:prstGeom prst="rect">
            <a:avLst/>
          </a:prstGeom>
        </p:spPr>
      </p:pic>
    </p:spTree>
    <p:extLst>
      <p:ext uri="{BB962C8B-B14F-4D97-AF65-F5344CB8AC3E}">
        <p14:creationId xmlns:p14="http://schemas.microsoft.com/office/powerpoint/2010/main" val="162495440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Second Part(Coefficient Table) Interpretation</a:t>
            </a:r>
          </a:p>
        </p:txBody>
      </p:sp>
      <p:pic>
        <p:nvPicPr>
          <p:cNvPr id="3" name="Picture 2">
            <a:extLst>
              <a:ext uri="{FF2B5EF4-FFF2-40B4-BE49-F238E27FC236}">
                <a16:creationId xmlns:a16="http://schemas.microsoft.com/office/drawing/2014/main" id="{3AE4B85C-38CB-47DC-8D02-C9B19464A161}"/>
              </a:ext>
            </a:extLst>
          </p:cNvPr>
          <p:cNvPicPr>
            <a:picLocks noChangeAspect="1"/>
          </p:cNvPicPr>
          <p:nvPr/>
        </p:nvPicPr>
        <p:blipFill>
          <a:blip r:embed="rId2"/>
          <a:stretch>
            <a:fillRect/>
          </a:stretch>
        </p:blipFill>
        <p:spPr>
          <a:xfrm>
            <a:off x="1191503" y="1352550"/>
            <a:ext cx="9219026" cy="2367194"/>
          </a:xfrm>
          <a:prstGeom prst="rect">
            <a:avLst/>
          </a:prstGeom>
        </p:spPr>
      </p:pic>
    </p:spTree>
    <p:extLst>
      <p:ext uri="{BB962C8B-B14F-4D97-AF65-F5344CB8AC3E}">
        <p14:creationId xmlns:p14="http://schemas.microsoft.com/office/powerpoint/2010/main" val="1866696167"/>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Second Part(Coefficient Table) Interpretation</a:t>
            </a:r>
          </a:p>
        </p:txBody>
      </p:sp>
      <p:pic>
        <p:nvPicPr>
          <p:cNvPr id="3" name="Picture 2">
            <a:extLst>
              <a:ext uri="{FF2B5EF4-FFF2-40B4-BE49-F238E27FC236}">
                <a16:creationId xmlns:a16="http://schemas.microsoft.com/office/drawing/2014/main" id="{BE67295D-C4D0-405B-97E4-9AB2C3438359}"/>
              </a:ext>
            </a:extLst>
          </p:cNvPr>
          <p:cNvPicPr>
            <a:picLocks noChangeAspect="1"/>
          </p:cNvPicPr>
          <p:nvPr/>
        </p:nvPicPr>
        <p:blipFill>
          <a:blip r:embed="rId2"/>
          <a:stretch>
            <a:fillRect/>
          </a:stretch>
        </p:blipFill>
        <p:spPr>
          <a:xfrm>
            <a:off x="1050570" y="1606396"/>
            <a:ext cx="10315131" cy="1394256"/>
          </a:xfrm>
          <a:prstGeom prst="rect">
            <a:avLst/>
          </a:prstGeom>
        </p:spPr>
      </p:pic>
    </p:spTree>
    <p:extLst>
      <p:ext uri="{BB962C8B-B14F-4D97-AF65-F5344CB8AC3E}">
        <p14:creationId xmlns:p14="http://schemas.microsoft.com/office/powerpoint/2010/main" val="111955852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Second Part(Coefficient Table) Interpretation</a:t>
            </a:r>
          </a:p>
        </p:txBody>
      </p:sp>
      <p:pic>
        <p:nvPicPr>
          <p:cNvPr id="3" name="Picture 2">
            <a:extLst>
              <a:ext uri="{FF2B5EF4-FFF2-40B4-BE49-F238E27FC236}">
                <a16:creationId xmlns:a16="http://schemas.microsoft.com/office/drawing/2014/main" id="{69857B35-1E0F-41F3-8C4B-BBF5978F3CC8}"/>
              </a:ext>
            </a:extLst>
          </p:cNvPr>
          <p:cNvPicPr>
            <a:picLocks noChangeAspect="1"/>
          </p:cNvPicPr>
          <p:nvPr/>
        </p:nvPicPr>
        <p:blipFill>
          <a:blip r:embed="rId2"/>
          <a:stretch>
            <a:fillRect/>
          </a:stretch>
        </p:blipFill>
        <p:spPr>
          <a:xfrm>
            <a:off x="1284211" y="1456908"/>
            <a:ext cx="9040766" cy="2440389"/>
          </a:xfrm>
          <a:prstGeom prst="rect">
            <a:avLst/>
          </a:prstGeom>
        </p:spPr>
      </p:pic>
    </p:spTree>
    <p:extLst>
      <p:ext uri="{BB962C8B-B14F-4D97-AF65-F5344CB8AC3E}">
        <p14:creationId xmlns:p14="http://schemas.microsoft.com/office/powerpoint/2010/main" val="194717248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Second Part(Coefficient Table) Interpretation</a:t>
            </a:r>
          </a:p>
        </p:txBody>
      </p:sp>
      <p:sp>
        <p:nvSpPr>
          <p:cNvPr id="4" name="TextBox 3">
            <a:extLst>
              <a:ext uri="{FF2B5EF4-FFF2-40B4-BE49-F238E27FC236}">
                <a16:creationId xmlns:a16="http://schemas.microsoft.com/office/drawing/2014/main" id="{A472FF96-5D84-4570-AA7B-50797AAB0514}"/>
              </a:ext>
            </a:extLst>
          </p:cNvPr>
          <p:cNvSpPr txBox="1"/>
          <p:nvPr/>
        </p:nvSpPr>
        <p:spPr>
          <a:xfrm>
            <a:off x="1071632" y="1291141"/>
            <a:ext cx="10584749" cy="5016758"/>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 values = </a:t>
            </a:r>
            <a:r>
              <a:rPr lang="en-IN" sz="2000" dirty="0" err="1">
                <a:latin typeface="Calibri" panose="020F0502020204030204" pitchFamily="34" charset="0"/>
                <a:ea typeface="Calibri" panose="020F0502020204030204" pitchFamily="34" charset="0"/>
                <a:cs typeface="Calibri" panose="020F0502020204030204" pitchFamily="34" charset="0"/>
              </a:rPr>
              <a:t>coef</a:t>
            </a:r>
            <a:r>
              <a:rPr lang="en-IN" sz="2000" dirty="0">
                <a:latin typeface="Calibri" panose="020F0502020204030204" pitchFamily="34" charset="0"/>
                <a:ea typeface="Calibri" panose="020F0502020204030204" pitchFamily="34" charset="0"/>
                <a:cs typeface="Calibri" panose="020F0502020204030204" pitchFamily="34" charset="0"/>
              </a:rPr>
              <a:t>/std error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b="1" dirty="0">
                <a:latin typeface="Calibri" panose="020F0502020204030204" pitchFamily="34" charset="0"/>
                <a:ea typeface="Calibri" panose="020F0502020204030204" pitchFamily="34" charset="0"/>
                <a:cs typeface="Calibri" panose="020F0502020204030204" pitchFamily="34" charset="0"/>
              </a:rPr>
              <a:t>P value of t statistics (P Value): </a:t>
            </a:r>
            <a:r>
              <a:rPr lang="en-IN" sz="2000" dirty="0">
                <a:latin typeface="Calibri" panose="020F0502020204030204" pitchFamily="34" charset="0"/>
                <a:ea typeface="Calibri" panose="020F0502020204030204" pitchFamily="34" charset="0"/>
                <a:cs typeface="Calibri" panose="020F0502020204030204" pitchFamily="34" charset="0"/>
              </a:rPr>
              <a:t>The impact of change in the x variable in the prediction of y variable is shown in the p value of t statistics (p &gt; (t))</a:t>
            </a:r>
          </a:p>
          <a:p>
            <a:endParaRPr lang="en-IN"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This also based on hypothesis testing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pPr algn="just"/>
            <a:r>
              <a:rPr lang="en-IN" sz="2000" dirty="0">
                <a:latin typeface="Calibri" panose="020F0502020204030204" pitchFamily="34" charset="0"/>
                <a:ea typeface="Calibri" panose="020F0502020204030204" pitchFamily="34" charset="0"/>
                <a:cs typeface="Calibri" panose="020F0502020204030204" pitchFamily="34" charset="0"/>
              </a:rPr>
              <a:t>uses the following null and alternative hypotheses:</a:t>
            </a:r>
          </a:p>
          <a:p>
            <a:pPr algn="just"/>
            <a:endParaRPr lang="en-IN" sz="2000" dirty="0">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null hypothesis (H0): variable has no correlation with the dependent variable.</a:t>
            </a:r>
          </a:p>
          <a:p>
            <a:pPr algn="just">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alternative hypothesis: (Ha): variable has correlation with the dependent variable.</a:t>
            </a:r>
          </a:p>
          <a:p>
            <a:pPr marL="742950" lvl="1" indent="-285750" algn="l">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If p-value &lt; level of significance (0.05); then null hypothesis is rejected.</a:t>
            </a:r>
          </a:p>
          <a:p>
            <a:pPr marL="742950" lvl="1" indent="-285750" algn="l">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If p-value &gt; level of significance (0.05); then we fail to reject the null hypothesis.</a:t>
            </a:r>
          </a:p>
          <a:p>
            <a:endParaRPr lang="en-IN"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1061330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69218C-5FA5-4BD2-B483-749E8CB58FE0}"/>
              </a:ext>
            </a:extLst>
          </p:cNvPr>
          <p:cNvSpPr txBox="1">
            <a:spLocks/>
          </p:cNvSpPr>
          <p:nvPr/>
        </p:nvSpPr>
        <p:spPr>
          <a:xfrm>
            <a:off x="2353759" y="273729"/>
            <a:ext cx="7484481" cy="491232"/>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dirty="0">
                <a:solidFill>
                  <a:schemeClr val="tx1"/>
                </a:solidFill>
                <a:effectLst/>
                <a:latin typeface="Verdana" panose="020B0604030504040204" pitchFamily="34" charset="0"/>
                <a:ea typeface="Verdana" panose="020B0604030504040204" pitchFamily="34" charset="0"/>
              </a:rPr>
              <a:t>Second Part(Coefficient Table) Interpretation</a:t>
            </a:r>
          </a:p>
        </p:txBody>
      </p:sp>
      <p:pic>
        <p:nvPicPr>
          <p:cNvPr id="8" name="Picture 7">
            <a:extLst>
              <a:ext uri="{FF2B5EF4-FFF2-40B4-BE49-F238E27FC236}">
                <a16:creationId xmlns:a16="http://schemas.microsoft.com/office/drawing/2014/main" id="{D33AE14C-4842-4746-A826-A1462B3060FC}"/>
              </a:ext>
            </a:extLst>
          </p:cNvPr>
          <p:cNvPicPr>
            <a:picLocks noChangeAspect="1"/>
          </p:cNvPicPr>
          <p:nvPr/>
        </p:nvPicPr>
        <p:blipFill>
          <a:blip r:embed="rId2"/>
          <a:stretch>
            <a:fillRect/>
          </a:stretch>
        </p:blipFill>
        <p:spPr>
          <a:xfrm>
            <a:off x="2353759" y="1571347"/>
            <a:ext cx="7391400" cy="4948191"/>
          </a:xfrm>
          <a:prstGeom prst="rect">
            <a:avLst/>
          </a:prstGeom>
        </p:spPr>
      </p:pic>
      <p:sp>
        <p:nvSpPr>
          <p:cNvPr id="9" name="TextBox 8">
            <a:extLst>
              <a:ext uri="{FF2B5EF4-FFF2-40B4-BE49-F238E27FC236}">
                <a16:creationId xmlns:a16="http://schemas.microsoft.com/office/drawing/2014/main" id="{F5C817F2-2C76-4570-8D69-C14C22A7A200}"/>
              </a:ext>
            </a:extLst>
          </p:cNvPr>
          <p:cNvSpPr txBox="1"/>
          <p:nvPr/>
        </p:nvSpPr>
        <p:spPr>
          <a:xfrm>
            <a:off x="2246051" y="844988"/>
            <a:ext cx="7391400" cy="646331"/>
          </a:xfrm>
          <a:prstGeom prst="rect">
            <a:avLst/>
          </a:prstGeom>
          <a:noFill/>
        </p:spPr>
        <p:txBody>
          <a:bodyPr wrap="square" rtlCol="0">
            <a:spAutoFit/>
          </a:bodyPr>
          <a:lstStyle/>
          <a:p>
            <a:r>
              <a:rPr lang="en-IN" dirty="0">
                <a:latin typeface="Verdana" panose="020B0604030504040204" pitchFamily="34" charset="0"/>
                <a:ea typeface="Verdana" panose="020B0604030504040204" pitchFamily="34" charset="0"/>
              </a:rPr>
              <a:t>Here P value 0.193 means probability of getting heads more than 56 or less than 44 is 19.3 % </a:t>
            </a:r>
          </a:p>
        </p:txBody>
      </p:sp>
    </p:spTree>
    <p:extLst>
      <p:ext uri="{BB962C8B-B14F-4D97-AF65-F5344CB8AC3E}">
        <p14:creationId xmlns:p14="http://schemas.microsoft.com/office/powerpoint/2010/main" val="367102453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C69218C-5FA5-4BD2-B483-749E8CB58FE0}"/>
              </a:ext>
            </a:extLst>
          </p:cNvPr>
          <p:cNvSpPr txBox="1">
            <a:spLocks/>
          </p:cNvSpPr>
          <p:nvPr/>
        </p:nvSpPr>
        <p:spPr>
          <a:xfrm>
            <a:off x="2353759" y="273729"/>
            <a:ext cx="7484481" cy="491232"/>
          </a:xfrm>
          <a:prstGeom prst="rect">
            <a:avLst/>
          </a:prstGeom>
          <a:effectLst>
            <a:outerShdw blurRad="25400" dir="17880000">
              <a:srgbClr val="000000">
                <a:alpha val="46000"/>
              </a:srgbClr>
            </a:outerShdw>
          </a:effectLst>
        </p:spPr>
        <p:txBody>
          <a:bodyPr vert="horz" lIns="91440" tIns="45720" rIns="91440" bIns="45720" rtlCol="0" anchor="ctr">
            <a:normAutofit/>
          </a:bodyPr>
          <a:lstStyle>
            <a:lvl1pPr algn="ctr" defTabSz="457200" rtl="0" eaLnBrk="1" latinLnBrk="0" hangingPunct="1">
              <a:lnSpc>
                <a:spcPct val="90000"/>
              </a:lnSpc>
              <a:spcBef>
                <a:spcPct val="0"/>
              </a:spcBef>
              <a:buNone/>
              <a:defRPr sz="4600" i="0" kern="1200">
                <a:ln>
                  <a:solidFill>
                    <a:schemeClr val="bg1">
                      <a:lumMod val="75000"/>
                      <a:lumOff val="25000"/>
                      <a:alpha val="10000"/>
                    </a:schemeClr>
                  </a:solidFill>
                </a:ln>
                <a:solidFill>
                  <a:schemeClr val="tx2"/>
                </a:solidFill>
                <a:effectLst>
                  <a:outerShdw blurRad="9525" dist="25400" dir="14640000" algn="tl" rotWithShape="0">
                    <a:schemeClr val="bg1">
                      <a:alpha val="30000"/>
                    </a:schemeClr>
                  </a:outerShdw>
                </a:effectLst>
                <a:latin typeface="+mj-lt"/>
                <a:ea typeface="+mj-ea"/>
                <a:cs typeface="Trebuchet M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IN" sz="2400" dirty="0">
                <a:solidFill>
                  <a:schemeClr val="tx1"/>
                </a:solidFill>
                <a:effectLst/>
                <a:latin typeface="Verdana" panose="020B0604030504040204" pitchFamily="34" charset="0"/>
                <a:ea typeface="Verdana" panose="020B0604030504040204" pitchFamily="34" charset="0"/>
              </a:rPr>
              <a:t>Second Part(Coefficient Table) Interpretation</a:t>
            </a:r>
          </a:p>
        </p:txBody>
      </p:sp>
      <p:sp>
        <p:nvSpPr>
          <p:cNvPr id="7" name="TextBox 6">
            <a:extLst>
              <a:ext uri="{FF2B5EF4-FFF2-40B4-BE49-F238E27FC236}">
                <a16:creationId xmlns:a16="http://schemas.microsoft.com/office/drawing/2014/main" id="{45599FE2-1C2A-414B-BC3B-47F51E8D02ED}"/>
              </a:ext>
            </a:extLst>
          </p:cNvPr>
          <p:cNvSpPr txBox="1"/>
          <p:nvPr/>
        </p:nvSpPr>
        <p:spPr>
          <a:xfrm>
            <a:off x="488273" y="1051150"/>
            <a:ext cx="5868139" cy="400110"/>
          </a:xfrm>
          <a:prstGeom prst="rect">
            <a:avLst/>
          </a:prstGeom>
          <a:noFill/>
        </p:spPr>
        <p:txBody>
          <a:bodyPr wrap="square" rtlCol="0">
            <a:spAutoFit/>
          </a:bodyPr>
          <a:lstStyle/>
          <a:p>
            <a:pPr algn="ctr"/>
            <a:r>
              <a:rPr lang="en-IN" sz="2000" dirty="0">
                <a:solidFill>
                  <a:schemeClr val="accent1"/>
                </a:solidFill>
                <a:latin typeface="Verdana" panose="020B0604030504040204" pitchFamily="34" charset="0"/>
                <a:ea typeface="Verdana" panose="020B0604030504040204" pitchFamily="34" charset="0"/>
              </a:rPr>
              <a:t>P value Calculation</a:t>
            </a:r>
          </a:p>
        </p:txBody>
      </p:sp>
      <p:sp>
        <p:nvSpPr>
          <p:cNvPr id="5" name="TextBox 4">
            <a:extLst>
              <a:ext uri="{FF2B5EF4-FFF2-40B4-BE49-F238E27FC236}">
                <a16:creationId xmlns:a16="http://schemas.microsoft.com/office/drawing/2014/main" id="{C27EBC3E-7C7A-4557-BEE7-4E586BA5779C}"/>
              </a:ext>
            </a:extLst>
          </p:cNvPr>
          <p:cNvSpPr txBox="1"/>
          <p:nvPr/>
        </p:nvSpPr>
        <p:spPr>
          <a:xfrm>
            <a:off x="8868792" y="1737449"/>
            <a:ext cx="3080552" cy="3170099"/>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Initial Probability = 0.26</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Sample:120</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Number of people can speak more than one Language :40</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Probability = 40/120= 1/3=0.333</a:t>
            </a:r>
          </a:p>
        </p:txBody>
      </p:sp>
      <p:sp>
        <p:nvSpPr>
          <p:cNvPr id="6" name="TextBox 5">
            <a:extLst>
              <a:ext uri="{FF2B5EF4-FFF2-40B4-BE49-F238E27FC236}">
                <a16:creationId xmlns:a16="http://schemas.microsoft.com/office/drawing/2014/main" id="{624F6B4E-24DB-4DE2-BE30-203C0E411BA2}"/>
              </a:ext>
            </a:extLst>
          </p:cNvPr>
          <p:cNvSpPr txBox="1"/>
          <p:nvPr/>
        </p:nvSpPr>
        <p:spPr>
          <a:xfrm>
            <a:off x="242656" y="4767547"/>
            <a:ext cx="7998779" cy="1938992"/>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Z Score = (0.33-0.26) / SQRT ((0.26 * (1-0.26))/ 120)  = 1.83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Get the P Value from the Z score table = 0.0336 </a:t>
            </a:r>
            <a:r>
              <a:rPr lang="en-IN" sz="2000" dirty="0" err="1">
                <a:latin typeface="Calibri" panose="020F0502020204030204" pitchFamily="34" charset="0"/>
                <a:ea typeface="Calibri" panose="020F0502020204030204" pitchFamily="34" charset="0"/>
                <a:cs typeface="Calibri" panose="020F0502020204030204" pitchFamily="34" charset="0"/>
              </a:rPr>
              <a:t>ie</a:t>
            </a:r>
            <a:r>
              <a:rPr lang="en-IN" sz="2000" dirty="0">
                <a:latin typeface="Calibri" panose="020F0502020204030204" pitchFamily="34" charset="0"/>
                <a:ea typeface="Calibri" panose="020F0502020204030204" pitchFamily="34" charset="0"/>
                <a:cs typeface="Calibri" panose="020F0502020204030204" pitchFamily="34" charset="0"/>
              </a:rPr>
              <a:t>  3 % </a:t>
            </a:r>
          </a:p>
          <a:p>
            <a:r>
              <a:rPr lang="en-IN" sz="2000" dirty="0">
                <a:latin typeface="Calibri" panose="020F0502020204030204" pitchFamily="34" charset="0"/>
                <a:ea typeface="Calibri" panose="020F0502020204030204" pitchFamily="34" charset="0"/>
                <a:cs typeface="Calibri" panose="020F0502020204030204" pitchFamily="34" charset="0"/>
              </a:rPr>
              <a:t>This comes less than 5 % level in the  graph, That means reject null  Hypothesis and accept alternate Hypothesis.</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11" name="Picture 10">
            <a:extLst>
              <a:ext uri="{FF2B5EF4-FFF2-40B4-BE49-F238E27FC236}">
                <a16:creationId xmlns:a16="http://schemas.microsoft.com/office/drawing/2014/main" id="{79DEB7EF-C525-4C7E-8057-28745B679C2F}"/>
              </a:ext>
            </a:extLst>
          </p:cNvPr>
          <p:cNvPicPr>
            <a:picLocks noChangeAspect="1"/>
          </p:cNvPicPr>
          <p:nvPr/>
        </p:nvPicPr>
        <p:blipFill>
          <a:blip r:embed="rId2"/>
          <a:stretch>
            <a:fillRect/>
          </a:stretch>
        </p:blipFill>
        <p:spPr>
          <a:xfrm>
            <a:off x="242656" y="1535374"/>
            <a:ext cx="8546237" cy="2952750"/>
          </a:xfrm>
          <a:prstGeom prst="rect">
            <a:avLst/>
          </a:prstGeom>
        </p:spPr>
      </p:pic>
      <p:graphicFrame>
        <p:nvGraphicFramePr>
          <p:cNvPr id="12" name="Object 11">
            <a:extLst>
              <a:ext uri="{FF2B5EF4-FFF2-40B4-BE49-F238E27FC236}">
                <a16:creationId xmlns:a16="http://schemas.microsoft.com/office/drawing/2014/main" id="{8DD7D897-7573-41A2-AFA6-0816D5D8654A}"/>
              </a:ext>
            </a:extLst>
          </p:cNvPr>
          <p:cNvGraphicFramePr>
            <a:graphicFrameLocks noChangeAspect="1"/>
          </p:cNvGraphicFramePr>
          <p:nvPr>
            <p:extLst>
              <p:ext uri="{D42A27DB-BD31-4B8C-83A1-F6EECF244321}">
                <p14:modId xmlns:p14="http://schemas.microsoft.com/office/powerpoint/2010/main" val="3208851426"/>
              </p:ext>
            </p:extLst>
          </p:nvPr>
        </p:nvGraphicFramePr>
        <p:xfrm>
          <a:off x="9154357" y="5087873"/>
          <a:ext cx="914400" cy="792163"/>
        </p:xfrm>
        <a:graphic>
          <a:graphicData uri="http://schemas.openxmlformats.org/presentationml/2006/ole">
            <mc:AlternateContent xmlns:mc="http://schemas.openxmlformats.org/markup-compatibility/2006">
              <mc:Choice xmlns:v="urn:schemas-microsoft-com:vml" Requires="v">
                <p:oleObj name="Acrobat Document" showAsIcon="1" r:id="rId3" imgW="914400" imgH="792417" progId="AcroExch.Document.DC">
                  <p:embed/>
                </p:oleObj>
              </mc:Choice>
              <mc:Fallback>
                <p:oleObj name="Acrobat Document" showAsIcon="1" r:id="rId3" imgW="914400" imgH="792417" progId="AcroExch.Document.DC">
                  <p:embed/>
                  <p:pic>
                    <p:nvPicPr>
                      <p:cNvPr id="12" name="Object 11">
                        <a:extLst>
                          <a:ext uri="{FF2B5EF4-FFF2-40B4-BE49-F238E27FC236}">
                            <a16:creationId xmlns:a16="http://schemas.microsoft.com/office/drawing/2014/main" id="{8DD7D897-7573-41A2-AFA6-0816D5D8654A}"/>
                          </a:ext>
                        </a:extLst>
                      </p:cNvPr>
                      <p:cNvPicPr/>
                      <p:nvPr/>
                    </p:nvPicPr>
                    <p:blipFill>
                      <a:blip r:embed="rId4"/>
                      <a:stretch>
                        <a:fillRect/>
                      </a:stretch>
                    </p:blipFill>
                    <p:spPr>
                      <a:xfrm>
                        <a:off x="9154357" y="5087873"/>
                        <a:ext cx="914400" cy="792163"/>
                      </a:xfrm>
                      <a:prstGeom prst="rect">
                        <a:avLst/>
                      </a:prstGeom>
                    </p:spPr>
                  </p:pic>
                </p:oleObj>
              </mc:Fallback>
            </mc:AlternateContent>
          </a:graphicData>
        </a:graphic>
      </p:graphicFrame>
    </p:spTree>
    <p:extLst>
      <p:ext uri="{BB962C8B-B14F-4D97-AF65-F5344CB8AC3E}">
        <p14:creationId xmlns:p14="http://schemas.microsoft.com/office/powerpoint/2010/main" val="259190736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Third Part Interpretation</a:t>
            </a:r>
          </a:p>
        </p:txBody>
      </p:sp>
      <p:pic>
        <p:nvPicPr>
          <p:cNvPr id="3" name="Picture 2">
            <a:extLst>
              <a:ext uri="{FF2B5EF4-FFF2-40B4-BE49-F238E27FC236}">
                <a16:creationId xmlns:a16="http://schemas.microsoft.com/office/drawing/2014/main" id="{91A8DD0C-2353-4FE5-885B-FBCEF0FF6B2C}"/>
              </a:ext>
            </a:extLst>
          </p:cNvPr>
          <p:cNvPicPr>
            <a:picLocks noChangeAspect="1"/>
          </p:cNvPicPr>
          <p:nvPr/>
        </p:nvPicPr>
        <p:blipFill>
          <a:blip r:embed="rId2"/>
          <a:stretch>
            <a:fillRect/>
          </a:stretch>
        </p:blipFill>
        <p:spPr>
          <a:xfrm>
            <a:off x="1304555" y="1296555"/>
            <a:ext cx="8901436" cy="3284323"/>
          </a:xfrm>
          <a:prstGeom prst="rect">
            <a:avLst/>
          </a:prstGeom>
        </p:spPr>
      </p:pic>
    </p:spTree>
    <p:extLst>
      <p:ext uri="{BB962C8B-B14F-4D97-AF65-F5344CB8AC3E}">
        <p14:creationId xmlns:p14="http://schemas.microsoft.com/office/powerpoint/2010/main" val="29100851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Third Part Interpretation</a:t>
            </a:r>
          </a:p>
        </p:txBody>
      </p:sp>
      <p:pic>
        <p:nvPicPr>
          <p:cNvPr id="3" name="Picture 2">
            <a:extLst>
              <a:ext uri="{FF2B5EF4-FFF2-40B4-BE49-F238E27FC236}">
                <a16:creationId xmlns:a16="http://schemas.microsoft.com/office/drawing/2014/main" id="{1F3C9406-DFF0-4AD5-A68A-7139E4809C48}"/>
              </a:ext>
            </a:extLst>
          </p:cNvPr>
          <p:cNvPicPr>
            <a:picLocks noChangeAspect="1"/>
          </p:cNvPicPr>
          <p:nvPr/>
        </p:nvPicPr>
        <p:blipFill>
          <a:blip r:embed="rId2"/>
          <a:stretch>
            <a:fillRect/>
          </a:stretch>
        </p:blipFill>
        <p:spPr>
          <a:xfrm>
            <a:off x="1203433" y="1403734"/>
            <a:ext cx="9069369" cy="3336942"/>
          </a:xfrm>
          <a:prstGeom prst="rect">
            <a:avLst/>
          </a:prstGeom>
        </p:spPr>
      </p:pic>
    </p:spTree>
    <p:extLst>
      <p:ext uri="{BB962C8B-B14F-4D97-AF65-F5344CB8AC3E}">
        <p14:creationId xmlns:p14="http://schemas.microsoft.com/office/powerpoint/2010/main" val="311037568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980FC9-D369-461F-AE08-A5F51D2E8262}"/>
              </a:ext>
            </a:extLst>
          </p:cNvPr>
          <p:cNvPicPr>
            <a:picLocks noChangeAspect="1"/>
          </p:cNvPicPr>
          <p:nvPr/>
        </p:nvPicPr>
        <p:blipFill>
          <a:blip r:embed="rId2"/>
          <a:stretch>
            <a:fillRect/>
          </a:stretch>
        </p:blipFill>
        <p:spPr>
          <a:xfrm>
            <a:off x="924443" y="609599"/>
            <a:ext cx="9700885" cy="5923655"/>
          </a:xfrm>
          <a:prstGeom prst="rect">
            <a:avLst/>
          </a:prstGeom>
        </p:spPr>
      </p:pic>
    </p:spTree>
    <p:extLst>
      <p:ext uri="{BB962C8B-B14F-4D97-AF65-F5344CB8AC3E}">
        <p14:creationId xmlns:p14="http://schemas.microsoft.com/office/powerpoint/2010/main" val="3092451640"/>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Third Part Interpretation</a:t>
            </a:r>
          </a:p>
        </p:txBody>
      </p:sp>
      <p:pic>
        <p:nvPicPr>
          <p:cNvPr id="3" name="Picture 2">
            <a:extLst>
              <a:ext uri="{FF2B5EF4-FFF2-40B4-BE49-F238E27FC236}">
                <a16:creationId xmlns:a16="http://schemas.microsoft.com/office/drawing/2014/main" id="{1FAD4079-1AD4-40FA-BAD9-6DD5CC9610F4}"/>
              </a:ext>
            </a:extLst>
          </p:cNvPr>
          <p:cNvPicPr>
            <a:picLocks noChangeAspect="1"/>
          </p:cNvPicPr>
          <p:nvPr/>
        </p:nvPicPr>
        <p:blipFill>
          <a:blip r:embed="rId2"/>
          <a:stretch>
            <a:fillRect/>
          </a:stretch>
        </p:blipFill>
        <p:spPr>
          <a:xfrm>
            <a:off x="539252" y="1402162"/>
            <a:ext cx="11113495" cy="2074924"/>
          </a:xfrm>
          <a:prstGeom prst="rect">
            <a:avLst/>
          </a:prstGeom>
        </p:spPr>
      </p:pic>
    </p:spTree>
    <p:extLst>
      <p:ext uri="{BB962C8B-B14F-4D97-AF65-F5344CB8AC3E}">
        <p14:creationId xmlns:p14="http://schemas.microsoft.com/office/powerpoint/2010/main" val="427791617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Autofit/>
          </a:bodyPr>
          <a:lstStyle/>
          <a:p>
            <a:r>
              <a:rPr lang="en-IN" sz="3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Third Part Interpretation</a:t>
            </a:r>
          </a:p>
        </p:txBody>
      </p:sp>
      <p:pic>
        <p:nvPicPr>
          <p:cNvPr id="3" name="Picture 2">
            <a:extLst>
              <a:ext uri="{FF2B5EF4-FFF2-40B4-BE49-F238E27FC236}">
                <a16:creationId xmlns:a16="http://schemas.microsoft.com/office/drawing/2014/main" id="{D099D383-5B5C-4192-AAE1-B8B03095526E}"/>
              </a:ext>
            </a:extLst>
          </p:cNvPr>
          <p:cNvPicPr>
            <a:picLocks noChangeAspect="1"/>
          </p:cNvPicPr>
          <p:nvPr/>
        </p:nvPicPr>
        <p:blipFill>
          <a:blip r:embed="rId2"/>
          <a:stretch>
            <a:fillRect/>
          </a:stretch>
        </p:blipFill>
        <p:spPr>
          <a:xfrm>
            <a:off x="899650" y="1572596"/>
            <a:ext cx="10144125" cy="942975"/>
          </a:xfrm>
          <a:prstGeom prst="rect">
            <a:avLst/>
          </a:prstGeom>
        </p:spPr>
      </p:pic>
      <p:pic>
        <p:nvPicPr>
          <p:cNvPr id="6" name="Picture 5">
            <a:extLst>
              <a:ext uri="{FF2B5EF4-FFF2-40B4-BE49-F238E27FC236}">
                <a16:creationId xmlns:a16="http://schemas.microsoft.com/office/drawing/2014/main" id="{3B7DE264-E5DC-4CE0-AD81-BF7C2463ADD0}"/>
              </a:ext>
            </a:extLst>
          </p:cNvPr>
          <p:cNvPicPr>
            <a:picLocks noChangeAspect="1"/>
          </p:cNvPicPr>
          <p:nvPr/>
        </p:nvPicPr>
        <p:blipFill>
          <a:blip r:embed="rId3"/>
          <a:stretch>
            <a:fillRect/>
          </a:stretch>
        </p:blipFill>
        <p:spPr>
          <a:xfrm>
            <a:off x="899650" y="2515571"/>
            <a:ext cx="10144125" cy="1028700"/>
          </a:xfrm>
          <a:prstGeom prst="rect">
            <a:avLst/>
          </a:prstGeom>
        </p:spPr>
      </p:pic>
    </p:spTree>
    <p:extLst>
      <p:ext uri="{BB962C8B-B14F-4D97-AF65-F5344CB8AC3E}">
        <p14:creationId xmlns:p14="http://schemas.microsoft.com/office/powerpoint/2010/main" val="146842488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Autofit/>
          </a:bodyPr>
          <a:lstStyle/>
          <a:p>
            <a:r>
              <a:rPr lang="en-IN" sz="3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Third Part Interpretation</a:t>
            </a:r>
          </a:p>
        </p:txBody>
      </p:sp>
      <p:pic>
        <p:nvPicPr>
          <p:cNvPr id="6" name="Picture 5">
            <a:extLst>
              <a:ext uri="{FF2B5EF4-FFF2-40B4-BE49-F238E27FC236}">
                <a16:creationId xmlns:a16="http://schemas.microsoft.com/office/drawing/2014/main" id="{51CE6408-0309-4112-AAE9-872066E0641A}"/>
              </a:ext>
            </a:extLst>
          </p:cNvPr>
          <p:cNvPicPr>
            <a:picLocks noChangeAspect="1"/>
          </p:cNvPicPr>
          <p:nvPr/>
        </p:nvPicPr>
        <p:blipFill>
          <a:blip r:embed="rId2"/>
          <a:stretch>
            <a:fillRect/>
          </a:stretch>
        </p:blipFill>
        <p:spPr>
          <a:xfrm>
            <a:off x="952610" y="1891082"/>
            <a:ext cx="9839325" cy="1781175"/>
          </a:xfrm>
          <a:prstGeom prst="rect">
            <a:avLst/>
          </a:prstGeom>
        </p:spPr>
      </p:pic>
    </p:spTree>
    <p:extLst>
      <p:ext uri="{BB962C8B-B14F-4D97-AF65-F5344CB8AC3E}">
        <p14:creationId xmlns:p14="http://schemas.microsoft.com/office/powerpoint/2010/main" val="362553961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Autofit/>
          </a:bodyPr>
          <a:lstStyle/>
          <a:p>
            <a:r>
              <a:rPr lang="en-IN" sz="3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Third Part Interpretation</a:t>
            </a:r>
          </a:p>
        </p:txBody>
      </p:sp>
      <p:sp>
        <p:nvSpPr>
          <p:cNvPr id="7" name="TextBox 6">
            <a:extLst>
              <a:ext uri="{FF2B5EF4-FFF2-40B4-BE49-F238E27FC236}">
                <a16:creationId xmlns:a16="http://schemas.microsoft.com/office/drawing/2014/main" id="{8B8F89E6-C25C-4269-8655-7D979372C53B}"/>
              </a:ext>
            </a:extLst>
          </p:cNvPr>
          <p:cNvSpPr txBox="1"/>
          <p:nvPr/>
        </p:nvSpPr>
        <p:spPr>
          <a:xfrm>
            <a:off x="1364756" y="1494214"/>
            <a:ext cx="9501512" cy="4401205"/>
          </a:xfrm>
          <a:prstGeom prst="rect">
            <a:avLst/>
          </a:prstGeom>
          <a:noFill/>
        </p:spPr>
        <p:txBody>
          <a:bodyPr wrap="square" rtlCol="0">
            <a:spAutoFit/>
          </a:bodyPr>
          <a:lstStyle/>
          <a:p>
            <a:pPr algn="just"/>
            <a:r>
              <a:rPr lang="en-IN" sz="2000" b="1" dirty="0">
                <a:latin typeface="Calibri" panose="020F0502020204030204" pitchFamily="34" charset="0"/>
                <a:ea typeface="Calibri" panose="020F0502020204030204" pitchFamily="34" charset="0"/>
                <a:cs typeface="Calibri" panose="020F0502020204030204" pitchFamily="34" charset="0"/>
              </a:rPr>
              <a:t>Durbin-Watson</a:t>
            </a:r>
            <a:r>
              <a:rPr lang="en-IN" sz="2000" dirty="0">
                <a:latin typeface="Calibri" panose="020F0502020204030204" pitchFamily="34" charset="0"/>
                <a:ea typeface="Calibri" panose="020F0502020204030204" pitchFamily="34" charset="0"/>
                <a:cs typeface="Calibri" panose="020F0502020204030204" pitchFamily="34" charset="0"/>
              </a:rPr>
              <a:t> to test the autocorrelation in residuals</a:t>
            </a:r>
          </a:p>
          <a:p>
            <a:pPr algn="just"/>
            <a:endParaRPr lang="en-IN" sz="2000" dirty="0">
              <a:latin typeface="Calibri" panose="020F0502020204030204" pitchFamily="34" charset="0"/>
              <a:ea typeface="Calibri" panose="020F0502020204030204" pitchFamily="34" charset="0"/>
              <a:cs typeface="Calibri" panose="020F0502020204030204" pitchFamily="34" charset="0"/>
            </a:endParaRPr>
          </a:p>
          <a:p>
            <a:pPr algn="just"/>
            <a:r>
              <a:rPr lang="en-IN" sz="2000" dirty="0">
                <a:latin typeface="Calibri" panose="020F0502020204030204" pitchFamily="34" charset="0"/>
                <a:ea typeface="Calibri" panose="020F0502020204030204" pitchFamily="34" charset="0"/>
                <a:cs typeface="Calibri" panose="020F0502020204030204" pitchFamily="34" charset="0"/>
              </a:rPr>
              <a:t>A common method of testing for autocorrelation is the Durbin-Watson test.</a:t>
            </a:r>
          </a:p>
          <a:p>
            <a:pPr algn="just"/>
            <a:endParaRPr lang="en-IN" sz="2000" dirty="0">
              <a:latin typeface="Calibri" panose="020F0502020204030204" pitchFamily="34" charset="0"/>
              <a:ea typeface="Calibri" panose="020F0502020204030204" pitchFamily="34" charset="0"/>
              <a:cs typeface="Calibri" panose="020F0502020204030204" pitchFamily="34" charset="0"/>
            </a:endParaRPr>
          </a:p>
          <a:p>
            <a:pPr algn="just"/>
            <a:r>
              <a:rPr lang="en-IN" sz="2000" dirty="0">
                <a:latin typeface="Calibri" panose="020F0502020204030204" pitchFamily="34" charset="0"/>
                <a:ea typeface="Calibri" panose="020F0502020204030204" pitchFamily="34" charset="0"/>
                <a:cs typeface="Calibri" panose="020F0502020204030204" pitchFamily="34" charset="0"/>
              </a:rPr>
              <a:t>Look for Durbin – Watson (DW) statistic. It must lie between 0 and 4.</a:t>
            </a:r>
          </a:p>
          <a:p>
            <a:pPr algn="just"/>
            <a:endParaRPr lang="en-IN" sz="2000" dirty="0">
              <a:latin typeface="Calibri" panose="020F0502020204030204" pitchFamily="34" charset="0"/>
              <a:ea typeface="Calibri" panose="020F0502020204030204" pitchFamily="34" charset="0"/>
              <a:cs typeface="Calibri" panose="020F0502020204030204" pitchFamily="34" charset="0"/>
            </a:endParaRPr>
          </a:p>
          <a:p>
            <a:pPr lvl="1"/>
            <a:r>
              <a:rPr lang="en-IN" sz="2000" dirty="0">
                <a:latin typeface="Calibri" panose="020F0502020204030204" pitchFamily="34" charset="0"/>
                <a:ea typeface="Calibri" panose="020F0502020204030204" pitchFamily="34" charset="0"/>
                <a:cs typeface="Calibri" panose="020F0502020204030204" pitchFamily="34" charset="0"/>
              </a:rPr>
              <a:t>	If DW = 2, or close to it, implies no autocorrelation</a:t>
            </a:r>
          </a:p>
          <a:p>
            <a:pPr lvl="1"/>
            <a:endParaRPr lang="en-IN" sz="2000" dirty="0">
              <a:latin typeface="Calibri" panose="020F0502020204030204" pitchFamily="34" charset="0"/>
              <a:ea typeface="Calibri" panose="020F0502020204030204" pitchFamily="34" charset="0"/>
              <a:cs typeface="Calibri" panose="020F0502020204030204" pitchFamily="34" charset="0"/>
            </a:endParaRPr>
          </a:p>
          <a:p>
            <a:pPr lvl="1"/>
            <a:r>
              <a:rPr lang="en-IN" sz="2000" dirty="0">
                <a:latin typeface="Calibri" panose="020F0502020204030204" pitchFamily="34" charset="0"/>
                <a:ea typeface="Calibri" panose="020F0502020204030204" pitchFamily="34" charset="0"/>
                <a:cs typeface="Calibri" panose="020F0502020204030204" pitchFamily="34" charset="0"/>
              </a:rPr>
              <a:t>	0 &lt; DW &lt; 2 implies positive autocorrelation</a:t>
            </a:r>
          </a:p>
          <a:p>
            <a:pPr algn="l"/>
            <a:r>
              <a:rPr lang="en-IN" sz="2000" dirty="0">
                <a:latin typeface="Calibri" panose="020F0502020204030204" pitchFamily="34" charset="0"/>
                <a:ea typeface="Calibri" panose="020F0502020204030204" pitchFamily="34" charset="0"/>
                <a:cs typeface="Calibri" panose="020F0502020204030204" pitchFamily="34" charset="0"/>
              </a:rPr>
              <a:t>	2 &lt; DW &lt; 4 indicates negative autocorrelation</a:t>
            </a:r>
          </a:p>
          <a:p>
            <a:pPr algn="l"/>
            <a:endParaRPr lang="en-IN" sz="2000" dirty="0">
              <a:latin typeface="Calibri" panose="020F0502020204030204" pitchFamily="34" charset="0"/>
              <a:ea typeface="Calibri" panose="020F0502020204030204" pitchFamily="34" charset="0"/>
              <a:cs typeface="Calibri" panose="020F0502020204030204" pitchFamily="34" charset="0"/>
            </a:endParaRPr>
          </a:p>
          <a:p>
            <a:pPr algn="just"/>
            <a:r>
              <a:rPr lang="en-IN" sz="2000" dirty="0">
                <a:latin typeface="Calibri" panose="020F0502020204030204" pitchFamily="34" charset="0"/>
                <a:ea typeface="Calibri" panose="020F0502020204030204" pitchFamily="34" charset="0"/>
                <a:cs typeface="Calibri" panose="020F0502020204030204" pitchFamily="34" charset="0"/>
              </a:rPr>
              <a:t>Also, we can see residual vs time plot and look for the seasonal or correlated pattern in residual values in time series analysis.</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49365861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Autofit/>
          </a:bodyPr>
          <a:lstStyle/>
          <a:p>
            <a:r>
              <a:rPr lang="en-IN" sz="3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Third Part Interpretation</a:t>
            </a:r>
          </a:p>
        </p:txBody>
      </p:sp>
      <p:pic>
        <p:nvPicPr>
          <p:cNvPr id="4" name="Picture 3">
            <a:extLst>
              <a:ext uri="{FF2B5EF4-FFF2-40B4-BE49-F238E27FC236}">
                <a16:creationId xmlns:a16="http://schemas.microsoft.com/office/drawing/2014/main" id="{CF77824E-8278-FD7D-4F40-DB0AB07EF186}"/>
              </a:ext>
            </a:extLst>
          </p:cNvPr>
          <p:cNvPicPr>
            <a:picLocks noChangeAspect="1"/>
          </p:cNvPicPr>
          <p:nvPr/>
        </p:nvPicPr>
        <p:blipFill>
          <a:blip r:embed="rId2"/>
          <a:stretch>
            <a:fillRect/>
          </a:stretch>
        </p:blipFill>
        <p:spPr>
          <a:xfrm>
            <a:off x="955296" y="1398398"/>
            <a:ext cx="9621305" cy="4061204"/>
          </a:xfrm>
          <a:prstGeom prst="rect">
            <a:avLst/>
          </a:prstGeom>
        </p:spPr>
      </p:pic>
    </p:spTree>
    <p:extLst>
      <p:ext uri="{BB962C8B-B14F-4D97-AF65-F5344CB8AC3E}">
        <p14:creationId xmlns:p14="http://schemas.microsoft.com/office/powerpoint/2010/main" val="63326292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Autofit/>
          </a:bodyPr>
          <a:lstStyle/>
          <a:p>
            <a:r>
              <a:rPr lang="en-IN" sz="3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Third Part Interpretation</a:t>
            </a:r>
          </a:p>
        </p:txBody>
      </p:sp>
      <p:pic>
        <p:nvPicPr>
          <p:cNvPr id="4" name="Picture 3">
            <a:extLst>
              <a:ext uri="{FF2B5EF4-FFF2-40B4-BE49-F238E27FC236}">
                <a16:creationId xmlns:a16="http://schemas.microsoft.com/office/drawing/2014/main" id="{B05B5E3A-8662-C92E-8C63-AD384BB1E98D}"/>
              </a:ext>
            </a:extLst>
          </p:cNvPr>
          <p:cNvPicPr>
            <a:picLocks noChangeAspect="1"/>
          </p:cNvPicPr>
          <p:nvPr/>
        </p:nvPicPr>
        <p:blipFill>
          <a:blip r:embed="rId2"/>
          <a:stretch>
            <a:fillRect/>
          </a:stretch>
        </p:blipFill>
        <p:spPr>
          <a:xfrm>
            <a:off x="1231943" y="1255737"/>
            <a:ext cx="9425211" cy="4790500"/>
          </a:xfrm>
          <a:prstGeom prst="rect">
            <a:avLst/>
          </a:prstGeom>
        </p:spPr>
      </p:pic>
    </p:spTree>
    <p:extLst>
      <p:ext uri="{BB962C8B-B14F-4D97-AF65-F5344CB8AC3E}">
        <p14:creationId xmlns:p14="http://schemas.microsoft.com/office/powerpoint/2010/main" val="9309634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A3A622-F0BD-4049-B156-02B262596998}"/>
              </a:ext>
            </a:extLst>
          </p:cNvPr>
          <p:cNvSpPr txBox="1"/>
          <p:nvPr/>
        </p:nvSpPr>
        <p:spPr>
          <a:xfrm>
            <a:off x="605900" y="1107156"/>
            <a:ext cx="11201401" cy="5016758"/>
          </a:xfrm>
          <a:prstGeom prst="rect">
            <a:avLst/>
          </a:prstGeom>
          <a:noFill/>
        </p:spPr>
        <p:txBody>
          <a:bodyPr wrap="square">
            <a:spAutoFit/>
          </a:bodyPr>
          <a:lstStyle/>
          <a:p>
            <a:r>
              <a:rPr lang="en-IN" sz="2000" b="1" dirty="0" err="1">
                <a:latin typeface="Calibri" panose="020F0502020204030204" pitchFamily="34" charset="0"/>
                <a:ea typeface="Calibri" panose="020F0502020204030204" pitchFamily="34" charset="0"/>
                <a:cs typeface="Calibri" panose="020F0502020204030204" pitchFamily="34" charset="0"/>
              </a:rPr>
              <a:t>Jarque-Bera</a:t>
            </a:r>
            <a:r>
              <a:rPr lang="en-IN" sz="2000" b="1" dirty="0">
                <a:latin typeface="Calibri" panose="020F0502020204030204" pitchFamily="34" charset="0"/>
                <a:ea typeface="Calibri" panose="020F0502020204030204" pitchFamily="34" charset="0"/>
                <a:cs typeface="Calibri" panose="020F0502020204030204" pitchFamily="34" charset="0"/>
              </a:rPr>
              <a:t> (JB) and Prob(JB): </a:t>
            </a:r>
            <a:r>
              <a:rPr lang="en-IN" sz="2000" dirty="0">
                <a:latin typeface="Calibri" panose="020F0502020204030204" pitchFamily="34" charset="0"/>
                <a:ea typeface="Calibri" panose="020F0502020204030204" pitchFamily="34" charset="0"/>
                <a:cs typeface="Calibri" panose="020F0502020204030204" pitchFamily="34" charset="0"/>
              </a:rPr>
              <a:t>are alternate methods of measuring the same value as Omnibus and Prob(Omnibus) using skewness and kurtosis. We use these values to confirm each other.</a:t>
            </a:r>
          </a:p>
          <a:p>
            <a:pPr algn="just"/>
            <a:endParaRPr lang="en-IN" sz="2000" b="0" i="0" dirty="0">
              <a:effectLst/>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JB = n/6(S^2 + 1/4(K-3)^2)</a:t>
            </a:r>
          </a:p>
          <a:p>
            <a:r>
              <a:rPr lang="en-IN" sz="2000" dirty="0">
                <a:latin typeface="Calibri" panose="020F0502020204030204" pitchFamily="34" charset="0"/>
                <a:ea typeface="Calibri" panose="020F0502020204030204" pitchFamily="34" charset="0"/>
                <a:cs typeface="Calibri" panose="020F0502020204030204" pitchFamily="34" charset="0"/>
              </a:rPr>
              <a:t>where n is the number of data points, S is the sample skewness, and K is the sample kurtosis of the data.</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A </a:t>
            </a:r>
            <a:r>
              <a:rPr lang="en-IN" sz="2000" dirty="0" err="1">
                <a:latin typeface="Calibri" panose="020F0502020204030204" pitchFamily="34" charset="0"/>
                <a:ea typeface="Calibri" panose="020F0502020204030204" pitchFamily="34" charset="0"/>
                <a:cs typeface="Calibri" panose="020F0502020204030204" pitchFamily="34" charset="0"/>
              </a:rPr>
              <a:t>Jarque-Bera</a:t>
            </a:r>
            <a:r>
              <a:rPr lang="en-IN" sz="2000" dirty="0">
                <a:latin typeface="Calibri" panose="020F0502020204030204" pitchFamily="34" charset="0"/>
                <a:ea typeface="Calibri" panose="020F0502020204030204" pitchFamily="34" charset="0"/>
                <a:cs typeface="Calibri" panose="020F0502020204030204" pitchFamily="34" charset="0"/>
              </a:rPr>
              <a:t> test uses the following null and alternative hypotheses:</a:t>
            </a:r>
          </a:p>
          <a:p>
            <a:endParaRPr lang="en-IN" sz="2000" dirty="0">
              <a:latin typeface="Calibri" panose="020F0502020204030204" pitchFamily="34" charset="0"/>
              <a:ea typeface="Calibri" panose="020F0502020204030204" pitchFamily="34" charset="0"/>
              <a:cs typeface="Calibri" panose="020F0502020204030204" pitchFamily="34" charset="0"/>
            </a:endParaRPr>
          </a:p>
          <a:p>
            <a:pPr>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null hypothesis (H0): Residuals are normally distributed.</a:t>
            </a:r>
          </a:p>
          <a:p>
            <a:pPr>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The alternative hypothesis: (Ha): Residuals are not normally distributed.</a:t>
            </a:r>
          </a:p>
          <a:p>
            <a:pPr marL="0" lvl="1"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If p-value &lt; level of significance (0.05); then null hypothesis is rejected.</a:t>
            </a:r>
          </a:p>
          <a:p>
            <a:pPr marL="0" lvl="1"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If p-value &gt; level of significance (0.05); then we fail to reject the null hypothesis.</a:t>
            </a:r>
          </a:p>
          <a:p>
            <a:pPr marL="0" lvl="1"/>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In this example, in the </a:t>
            </a:r>
            <a:r>
              <a:rPr lang="en-IN" sz="2000" dirty="0" err="1">
                <a:latin typeface="Calibri" panose="020F0502020204030204" pitchFamily="34" charset="0"/>
                <a:ea typeface="Calibri" panose="020F0502020204030204" pitchFamily="34" charset="0"/>
                <a:cs typeface="Calibri" panose="020F0502020204030204" pitchFamily="34" charset="0"/>
              </a:rPr>
              <a:t>Jarque-Bera</a:t>
            </a:r>
            <a:r>
              <a:rPr lang="en-IN" sz="2000" dirty="0">
                <a:latin typeface="Calibri" panose="020F0502020204030204" pitchFamily="34" charset="0"/>
                <a:ea typeface="Calibri" panose="020F0502020204030204" pitchFamily="34" charset="0"/>
                <a:cs typeface="Calibri" panose="020F0502020204030204" pitchFamily="34" charset="0"/>
              </a:rPr>
              <a:t> statistic for the test is 5.30 and the corresponding p-value is 0.0704. Because this p-value is greater than 0.05, we will accept the null hypothesis. We do not have sufficient evidence to say that Residuals are not normally distributed in the regression model.</a:t>
            </a:r>
          </a:p>
        </p:txBody>
      </p:sp>
      <p:sp>
        <p:nvSpPr>
          <p:cNvPr id="4" name="Title 1">
            <a:extLst>
              <a:ext uri="{FF2B5EF4-FFF2-40B4-BE49-F238E27FC236}">
                <a16:creationId xmlns:a16="http://schemas.microsoft.com/office/drawing/2014/main" id="{C38AF32A-3583-49AF-B0E0-FC9F6CA9915D}"/>
              </a:ext>
            </a:extLst>
          </p:cNvPr>
          <p:cNvSpPr>
            <a:spLocks noGrp="1"/>
          </p:cNvSpPr>
          <p:nvPr>
            <p:ph type="title"/>
          </p:nvPr>
        </p:nvSpPr>
        <p:spPr>
          <a:xfrm>
            <a:off x="2041258" y="369904"/>
            <a:ext cx="7484481" cy="491232"/>
          </a:xfrm>
        </p:spPr>
        <p:txBody>
          <a:bodyPr>
            <a:noAutofit/>
          </a:bodyPr>
          <a:lstStyle/>
          <a:p>
            <a:r>
              <a:rPr lang="en-IN" sz="3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Third Part Interpretation</a:t>
            </a:r>
          </a:p>
        </p:txBody>
      </p:sp>
    </p:spTree>
    <p:extLst>
      <p:ext uri="{BB962C8B-B14F-4D97-AF65-F5344CB8AC3E}">
        <p14:creationId xmlns:p14="http://schemas.microsoft.com/office/powerpoint/2010/main" val="93311369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22D08B1A-7702-4622-8B0F-E864ED19BC06}"/>
              </a:ext>
            </a:extLst>
          </p:cNvPr>
          <p:cNvSpPr>
            <a:spLocks noGrp="1"/>
          </p:cNvSpPr>
          <p:nvPr>
            <p:ph type="title"/>
          </p:nvPr>
        </p:nvSpPr>
        <p:spPr>
          <a:xfrm>
            <a:off x="2041258" y="476436"/>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Third Part Interpretation</a:t>
            </a:r>
          </a:p>
        </p:txBody>
      </p:sp>
      <p:pic>
        <p:nvPicPr>
          <p:cNvPr id="3" name="Picture 2">
            <a:extLst>
              <a:ext uri="{FF2B5EF4-FFF2-40B4-BE49-F238E27FC236}">
                <a16:creationId xmlns:a16="http://schemas.microsoft.com/office/drawing/2014/main" id="{2EAB3000-EA51-4790-A75F-F1F2BCAC18DA}"/>
              </a:ext>
            </a:extLst>
          </p:cNvPr>
          <p:cNvPicPr>
            <a:picLocks noChangeAspect="1"/>
          </p:cNvPicPr>
          <p:nvPr/>
        </p:nvPicPr>
        <p:blipFill>
          <a:blip r:embed="rId2"/>
          <a:stretch>
            <a:fillRect/>
          </a:stretch>
        </p:blipFill>
        <p:spPr>
          <a:xfrm>
            <a:off x="849852" y="1227708"/>
            <a:ext cx="10172700" cy="3124200"/>
          </a:xfrm>
          <a:prstGeom prst="rect">
            <a:avLst/>
          </a:prstGeom>
        </p:spPr>
      </p:pic>
      <p:pic>
        <p:nvPicPr>
          <p:cNvPr id="6" name="Picture 5">
            <a:extLst>
              <a:ext uri="{FF2B5EF4-FFF2-40B4-BE49-F238E27FC236}">
                <a16:creationId xmlns:a16="http://schemas.microsoft.com/office/drawing/2014/main" id="{DDD0AF1B-F659-4102-B4D6-851FB1C19422}"/>
              </a:ext>
            </a:extLst>
          </p:cNvPr>
          <p:cNvPicPr>
            <a:picLocks noChangeAspect="1"/>
          </p:cNvPicPr>
          <p:nvPr/>
        </p:nvPicPr>
        <p:blipFill>
          <a:blip r:embed="rId3"/>
          <a:stretch>
            <a:fillRect/>
          </a:stretch>
        </p:blipFill>
        <p:spPr>
          <a:xfrm>
            <a:off x="849851" y="4351908"/>
            <a:ext cx="10172699" cy="1609725"/>
          </a:xfrm>
          <a:prstGeom prst="rect">
            <a:avLst/>
          </a:prstGeom>
        </p:spPr>
      </p:pic>
    </p:spTree>
    <p:extLst>
      <p:ext uri="{BB962C8B-B14F-4D97-AF65-F5344CB8AC3E}">
        <p14:creationId xmlns:p14="http://schemas.microsoft.com/office/powerpoint/2010/main" val="61902531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DA3A622-F0BD-4049-B156-02B262596998}"/>
              </a:ext>
            </a:extLst>
          </p:cNvPr>
          <p:cNvSpPr txBox="1"/>
          <p:nvPr/>
        </p:nvSpPr>
        <p:spPr>
          <a:xfrm>
            <a:off x="605900" y="957866"/>
            <a:ext cx="10385561" cy="2862322"/>
          </a:xfrm>
          <a:prstGeom prst="rect">
            <a:avLst/>
          </a:prstGeom>
          <a:noFill/>
        </p:spPr>
        <p:txBody>
          <a:bodyPr wrap="square">
            <a:spAutoFit/>
          </a:bodyPr>
          <a:lstStyle/>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b="1" dirty="0">
                <a:latin typeface="Calibri" panose="020F0502020204030204" pitchFamily="34" charset="0"/>
                <a:ea typeface="Calibri" panose="020F0502020204030204" pitchFamily="34" charset="0"/>
                <a:cs typeface="Calibri" panose="020F0502020204030204" pitchFamily="34" charset="0"/>
              </a:rPr>
              <a:t>Condition number: </a:t>
            </a:r>
            <a:r>
              <a:rPr lang="en-IN" sz="2000" dirty="0">
                <a:latin typeface="Calibri" panose="020F0502020204030204" pitchFamily="34" charset="0"/>
                <a:ea typeface="Calibri" panose="020F0502020204030204" pitchFamily="34" charset="0"/>
                <a:cs typeface="Calibri" panose="020F0502020204030204" pitchFamily="34" charset="0"/>
              </a:rPr>
              <a:t>It is used as a diagnostic for multicollinearity.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Multicollinearity is strongly implied by a high condition number.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Multicollinearity a term to describe two or more independent variables that are strongly related to each other and are falsely affecting our predicted variable by redundancy.</a:t>
            </a:r>
          </a:p>
          <a:p>
            <a:endParaRPr lang="en-IN" sz="2000" dirty="0">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C38AF32A-3583-49AF-B0E0-FC9F6CA9915D}"/>
              </a:ext>
            </a:extLst>
          </p:cNvPr>
          <p:cNvSpPr>
            <a:spLocks noGrp="1"/>
          </p:cNvSpPr>
          <p:nvPr>
            <p:ph type="title"/>
          </p:nvPr>
        </p:nvSpPr>
        <p:spPr>
          <a:xfrm>
            <a:off x="2041258" y="369904"/>
            <a:ext cx="7484481" cy="491232"/>
          </a:xfrm>
        </p:spPr>
        <p:txBody>
          <a:bodyPr>
            <a:normAutofit/>
          </a:bodyPr>
          <a:lstStyle/>
          <a:p>
            <a:r>
              <a:rPr lang="en-IN" sz="2400" dirty="0">
                <a:solidFill>
                  <a:schemeClr val="tx1"/>
                </a:solidFill>
                <a:effectLst/>
                <a:latin typeface="Verdana" panose="020B0604030504040204" pitchFamily="34" charset="0"/>
                <a:ea typeface="Verdana" panose="020B0604030504040204" pitchFamily="34" charset="0"/>
              </a:rPr>
              <a:t>Third Part Interpretation</a:t>
            </a:r>
          </a:p>
        </p:txBody>
      </p:sp>
    </p:spTree>
    <p:extLst>
      <p:ext uri="{BB962C8B-B14F-4D97-AF65-F5344CB8AC3E}">
        <p14:creationId xmlns:p14="http://schemas.microsoft.com/office/powerpoint/2010/main" val="270311739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99FFF9-8966-4DB3-BA33-67A1AFA53D7C}"/>
              </a:ext>
            </a:extLst>
          </p:cNvPr>
          <p:cNvPicPr>
            <a:picLocks noChangeAspect="1"/>
          </p:cNvPicPr>
          <p:nvPr/>
        </p:nvPicPr>
        <p:blipFill>
          <a:blip r:embed="rId2"/>
          <a:stretch>
            <a:fillRect/>
          </a:stretch>
        </p:blipFill>
        <p:spPr>
          <a:xfrm>
            <a:off x="665825" y="459003"/>
            <a:ext cx="10289220" cy="5939994"/>
          </a:xfrm>
          <a:prstGeom prst="rect">
            <a:avLst/>
          </a:prstGeom>
        </p:spPr>
      </p:pic>
    </p:spTree>
    <p:extLst>
      <p:ext uri="{BB962C8B-B14F-4D97-AF65-F5344CB8AC3E}">
        <p14:creationId xmlns:p14="http://schemas.microsoft.com/office/powerpoint/2010/main" val="15074486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5527546-8A77-44C0-8DB0-1A899ADF48F1}"/>
              </a:ext>
            </a:extLst>
          </p:cNvPr>
          <p:cNvPicPr>
            <a:picLocks noChangeAspect="1"/>
          </p:cNvPicPr>
          <p:nvPr/>
        </p:nvPicPr>
        <p:blipFill>
          <a:blip r:embed="rId2"/>
          <a:stretch>
            <a:fillRect/>
          </a:stretch>
        </p:blipFill>
        <p:spPr>
          <a:xfrm>
            <a:off x="528066" y="300608"/>
            <a:ext cx="10161270" cy="6463845"/>
          </a:xfrm>
          <a:prstGeom prst="rect">
            <a:avLst/>
          </a:prstGeom>
        </p:spPr>
      </p:pic>
    </p:spTree>
    <p:extLst>
      <p:ext uri="{BB962C8B-B14F-4D97-AF65-F5344CB8AC3E}">
        <p14:creationId xmlns:p14="http://schemas.microsoft.com/office/powerpoint/2010/main" val="1874864797"/>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5FA78568-A730-4D3B-A489-FD854E91254A}">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{0CBD495F-6F60-4A28-86A3-313002760B2E}tf11429527_win32</Template>
  <TotalTime>1031</TotalTime>
  <Words>1610</Words>
  <Application>Microsoft Office PowerPoint</Application>
  <PresentationFormat>Widescreen</PresentationFormat>
  <Paragraphs>208</Paragraphs>
  <Slides>89</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89</vt:i4>
      </vt:variant>
    </vt:vector>
  </HeadingPairs>
  <TitlesOfParts>
    <vt:vector size="98" baseType="lpstr">
      <vt:lpstr>Arial</vt:lpstr>
      <vt:lpstr>Arial Rounded MT Bold</vt:lpstr>
      <vt:lpstr>Calibri</vt:lpstr>
      <vt:lpstr>Century Gothic</vt:lpstr>
      <vt:lpstr>Karla</vt:lpstr>
      <vt:lpstr>Univers Condensed Light</vt:lpstr>
      <vt:lpstr>Verdana</vt:lpstr>
      <vt:lpstr>Office Theme</vt:lpstr>
      <vt:lpstr>Acrobat Document</vt:lpstr>
      <vt:lpstr>Linear Regression</vt:lpstr>
      <vt:lpstr>LINEAR REGRESSION</vt:lpstr>
      <vt:lpstr>Assumptions for Simple Linear Regression </vt:lpstr>
      <vt:lpstr>Linear Data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Data Set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Accuracy of Simple Linear Regression </vt:lpstr>
      <vt:lpstr>Under Fit /Over Fit</vt:lpstr>
      <vt:lpstr>Under Fit /Over Fit</vt:lpstr>
      <vt:lpstr>Overfitting </vt:lpstr>
      <vt:lpstr>PowerPoint Presentation</vt:lpstr>
      <vt:lpstr>PowerPoint Presentation</vt:lpstr>
      <vt:lpstr>Underfitting and Overfitting</vt:lpstr>
      <vt:lpstr>Methods to avoid overfitting</vt:lpstr>
      <vt:lpstr>Bias-Variance Trade-Off</vt:lpstr>
      <vt:lpstr>Model Fitting</vt:lpstr>
      <vt:lpstr>Underfitting and Overfitting</vt:lpstr>
      <vt:lpstr>PowerPoint Presentation</vt:lpstr>
      <vt:lpstr>PowerPoint Presentation</vt:lpstr>
      <vt:lpstr>PowerPoint Presentation</vt:lpstr>
      <vt:lpstr>R2 and Adjusted R2</vt:lpstr>
      <vt:lpstr>Adjusted R square for multiple linear regression</vt:lpstr>
      <vt:lpstr>Normal Distribution</vt:lpstr>
      <vt:lpstr>PowerPoint Presentation</vt:lpstr>
      <vt:lpstr>PowerPoint Presentation</vt:lpstr>
      <vt:lpstr>Critical Values </vt:lpstr>
      <vt:lpstr>Find Test Values </vt:lpstr>
      <vt:lpstr>Conclusion</vt:lpstr>
      <vt:lpstr>Example 2 </vt:lpstr>
      <vt:lpstr>P Value </vt:lpstr>
      <vt:lpstr>OLS</vt:lpstr>
      <vt:lpstr>OLS</vt:lpstr>
      <vt:lpstr>First Part(model Summary) Interpretation</vt:lpstr>
      <vt:lpstr>First Part(model Summary) Interpretation</vt:lpstr>
      <vt:lpstr>First Part(model Summary) Interpretation</vt:lpstr>
      <vt:lpstr>First Part(model Summary) Interpretation</vt:lpstr>
      <vt:lpstr>First Part(model Summary) Interpretation</vt:lpstr>
      <vt:lpstr>First Part(model Summary) Interpretation</vt:lpstr>
      <vt:lpstr>First Part(model Summary) Interpretation</vt:lpstr>
      <vt:lpstr>First Part(model Summary) Interpretation</vt:lpstr>
      <vt:lpstr>First Part(model Summary) Interpretation</vt:lpstr>
      <vt:lpstr>First Part(model Summary) Interpretation</vt:lpstr>
      <vt:lpstr>First Part(model Summary) Interpretation</vt:lpstr>
      <vt:lpstr>First Part(model Summary) Interpretation</vt:lpstr>
      <vt:lpstr>First Part(model Summary) Interpretation</vt:lpstr>
      <vt:lpstr>First Part(model Summary) Interpretation</vt:lpstr>
      <vt:lpstr>First Part(model Summary) Interpretation</vt:lpstr>
      <vt:lpstr>F-Statistics</vt:lpstr>
      <vt:lpstr>F-Statistics</vt:lpstr>
      <vt:lpstr>First Part(model Summary) Interpretation</vt:lpstr>
      <vt:lpstr>PowerPoint Presentation</vt:lpstr>
      <vt:lpstr>PowerPoint Presentation</vt:lpstr>
      <vt:lpstr>First Part(model Summary) Interpretation</vt:lpstr>
      <vt:lpstr>PowerPoint Presentation</vt:lpstr>
      <vt:lpstr>First Part(model Summary) Interpretation</vt:lpstr>
      <vt:lpstr>Second Part(Coefficient Table) Interpretation</vt:lpstr>
      <vt:lpstr>Second Part(Coefficient Table) Interpretation</vt:lpstr>
      <vt:lpstr>Second Part(Coefficient Table) Interpretation</vt:lpstr>
      <vt:lpstr>Second Part(Coefficient Table) Interpretation</vt:lpstr>
      <vt:lpstr>PowerPoint Presentation</vt:lpstr>
      <vt:lpstr>PowerPoint Presentation</vt:lpstr>
      <vt:lpstr>Third Part Interpretation</vt:lpstr>
      <vt:lpstr>Third Part Interpretation</vt:lpstr>
      <vt:lpstr>Third Part Interpretation</vt:lpstr>
      <vt:lpstr>Third Part Interpretation</vt:lpstr>
      <vt:lpstr>Third Part Interpretation</vt:lpstr>
      <vt:lpstr>Third Part Interpretation</vt:lpstr>
      <vt:lpstr>Third Part Interpretation</vt:lpstr>
      <vt:lpstr>Third Part Interpretation</vt:lpstr>
      <vt:lpstr>Third Part Interpretation</vt:lpstr>
      <vt:lpstr>Third Part Interpretation</vt:lpstr>
      <vt:lpstr>Third Part Interpretation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Statistics </dc:title>
  <dc:creator>Noble Xavier</dc:creator>
  <cp:lastModifiedBy>Noble Xavier</cp:lastModifiedBy>
  <cp:revision>201</cp:revision>
  <dcterms:created xsi:type="dcterms:W3CDTF">2023-08-11T17:08:08Z</dcterms:created>
  <dcterms:modified xsi:type="dcterms:W3CDTF">2025-05-03T11:17:15Z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